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261" r:id="rId2"/>
    <p:sldId id="268" r:id="rId3"/>
    <p:sldId id="256" r:id="rId4"/>
    <p:sldId id="260" r:id="rId5"/>
    <p:sldId id="281" r:id="rId6"/>
    <p:sldId id="282" r:id="rId7"/>
    <p:sldId id="280" r:id="rId8"/>
    <p:sldId id="259" r:id="rId9"/>
    <p:sldId id="291" r:id="rId10"/>
    <p:sldId id="293" r:id="rId11"/>
    <p:sldId id="292" r:id="rId12"/>
    <p:sldId id="294" r:id="rId13"/>
    <p:sldId id="299" r:id="rId14"/>
    <p:sldId id="267" r:id="rId15"/>
    <p:sldId id="269" r:id="rId16"/>
    <p:sldId id="270" r:id="rId17"/>
    <p:sldId id="271" r:id="rId18"/>
    <p:sldId id="275" r:id="rId19"/>
    <p:sldId id="272" r:id="rId20"/>
    <p:sldId id="274" r:id="rId21"/>
    <p:sldId id="273" r:id="rId22"/>
    <p:sldId id="276" r:id="rId23"/>
    <p:sldId id="277" r:id="rId24"/>
    <p:sldId id="283" r:id="rId25"/>
    <p:sldId id="278" r:id="rId26"/>
    <p:sldId id="279" r:id="rId27"/>
    <p:sldId id="295" r:id="rId28"/>
    <p:sldId id="296" r:id="rId29"/>
    <p:sldId id="298" r:id="rId30"/>
    <p:sldId id="297" r:id="rId31"/>
    <p:sldId id="262" r:id="rId32"/>
    <p:sldId id="257" r:id="rId33"/>
    <p:sldId id="263" r:id="rId34"/>
    <p:sldId id="264" r:id="rId35"/>
    <p:sldId id="288" r:id="rId36"/>
    <p:sldId id="289" r:id="rId37"/>
    <p:sldId id="290" r:id="rId38"/>
    <p:sldId id="284" r:id="rId39"/>
    <p:sldId id="287" r:id="rId40"/>
    <p:sldId id="286" r:id="rId41"/>
    <p:sldId id="266" r:id="rId42"/>
    <p:sldId id="300" r:id="rId43"/>
    <p:sldId id="26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58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FB13A-22A0-4D3C-9E8F-CEE64FF15E5C}" type="datetimeFigureOut">
              <a:rPr lang="en-US" smtClean="0"/>
              <a:pPr/>
              <a:t>11/17/2016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B5E08-1600-4815-B7BB-2131AA6541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1B5E08-1600-4815-B7BB-2131AA6541FF}"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9BE7120-FA0A-4BF2-833F-C6D615CF3A9B}" type="datetimeFigureOut">
              <a:rPr lang="en-US" smtClean="0"/>
              <a:pPr/>
              <a:t>11/17/2016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D65E82-D8B0-462A-8D32-C399B3ADAC58}"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BE7120-FA0A-4BF2-833F-C6D615CF3A9B}"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65E82-D8B0-462A-8D32-C399B3ADAC5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1D65E82-D8B0-462A-8D32-C399B3ADAC5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BE7120-FA0A-4BF2-833F-C6D615CF3A9B}"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BE7120-FA0A-4BF2-833F-C6D615CF3A9B}"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1D65E82-D8B0-462A-8D32-C399B3ADAC58}"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9BE7120-FA0A-4BF2-833F-C6D615CF3A9B}" type="datetimeFigureOut">
              <a:rPr lang="en-US" smtClean="0"/>
              <a:pPr/>
              <a:t>11/17/2016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D65E82-D8B0-462A-8D32-C399B3ADAC5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9BE7120-FA0A-4BF2-833F-C6D615CF3A9B}" type="datetimeFigureOut">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65E82-D8B0-462A-8D32-C399B3ADAC58}"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BE7120-FA0A-4BF2-833F-C6D615CF3A9B}" type="datetimeFigureOut">
              <a:rPr lang="en-US" smtClean="0"/>
              <a:pPr/>
              <a:t>11/17/2016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1D65E82-D8B0-462A-8D32-C399B3ADAC5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BE7120-FA0A-4BF2-833F-C6D615CF3A9B}" type="datetimeFigureOut">
              <a:rPr lang="en-US" smtClean="0"/>
              <a:pPr/>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1D65E82-D8B0-462A-8D32-C399B3ADAC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9BE7120-FA0A-4BF2-833F-C6D615CF3A9B}" type="datetimeFigureOut">
              <a:rPr lang="en-US" smtClean="0"/>
              <a:pPr/>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1D65E82-D8B0-462A-8D32-C399B3ADAC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1D65E82-D8B0-462A-8D32-C399B3ADAC58}"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9BE7120-FA0A-4BF2-833F-C6D615CF3A9B}" type="datetimeFigureOut">
              <a:rPr lang="en-US" smtClean="0"/>
              <a:pPr/>
              <a:t>11/17/2016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1D65E82-D8B0-462A-8D32-C399B3ADAC5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9BE7120-FA0A-4BF2-833F-C6D615CF3A9B}" type="datetimeFigureOut">
              <a:rPr lang="en-US" smtClean="0"/>
              <a:pPr/>
              <a:t>11/17/2016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9BE7120-FA0A-4BF2-833F-C6D615CF3A9B}" type="datetimeFigureOut">
              <a:rPr lang="en-US" smtClean="0"/>
              <a:pPr/>
              <a:t>11/17/2016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1D65E82-D8B0-462A-8D32-C399B3ADAC58}"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admin\Videos\Aldebaran_20_Jan_16\ZWO_NIR_230_fps\02_26_52.avi"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L:\Camilla_Conard_07_21_2016_07_15_04_Smaller.avi" TargetMode="External"/><Relationship Id="rId1" Type="http://schemas.openxmlformats.org/officeDocument/2006/relationships/video" Target="file:///C:\Users\admin\Videos\Camilla_MOVI0025.MOV"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admin\Videos\074317.AV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C:\Users\admin\Videos\2016-07-04%2015.35.59%20EXTA%20Test%204%20July%2016%20A%20Short.avi"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admin\Videos\Aldebaran_20_Jan_16\Video_Visible_30_fps\Aldebaran_Conard.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Steve Conard</a:t>
            </a:r>
          </a:p>
          <a:p>
            <a:r>
              <a:rPr lang="en-US" dirty="0" smtClean="0"/>
              <a:t>29 July 2016</a:t>
            </a:r>
          </a:p>
          <a:p>
            <a:r>
              <a:rPr lang="en-US" dirty="0" smtClean="0"/>
              <a:t>IOTA Conference, Stillwater, </a:t>
            </a:r>
            <a:r>
              <a:rPr lang="en-US" dirty="0" smtClean="0"/>
              <a:t>OK</a:t>
            </a:r>
          </a:p>
          <a:p>
            <a:endParaRPr lang="en-US" dirty="0" smtClean="0"/>
          </a:p>
          <a:p>
            <a:r>
              <a:rPr lang="en-US" dirty="0" smtClean="0"/>
              <a:t>Revised 17 Nov 2016 with corrections to pages 31, 32, 33, and 34</a:t>
            </a:r>
            <a:endParaRPr lang="en-US" dirty="0" smtClean="0"/>
          </a:p>
        </p:txBody>
      </p:sp>
      <p:sp>
        <p:nvSpPr>
          <p:cNvPr id="2" name="Title 1"/>
          <p:cNvSpPr>
            <a:spLocks noGrp="1"/>
          </p:cNvSpPr>
          <p:nvPr>
            <p:ph type="ctrTitle"/>
          </p:nvPr>
        </p:nvSpPr>
        <p:spPr/>
        <p:txBody>
          <a:bodyPr/>
          <a:lstStyle/>
          <a:p>
            <a:r>
              <a:rPr lang="en-US" dirty="0" smtClean="0"/>
              <a:t>Update on Hardware Testing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Data</a:t>
            </a:r>
            <a:endParaRPr lang="en-US" dirty="0"/>
          </a:p>
        </p:txBody>
      </p:sp>
      <p:pic>
        <p:nvPicPr>
          <p:cNvPr id="7170" name="Picture 2"/>
          <p:cNvPicPr>
            <a:picLocks noGrp="1" noChangeAspect="1" noChangeArrowheads="1"/>
          </p:cNvPicPr>
          <p:nvPr>
            <p:ph sz="quarter" idx="1"/>
          </p:nvPr>
        </p:nvPicPr>
        <p:blipFill>
          <a:blip r:embed="rId2" cstate="print"/>
          <a:stretch>
            <a:fillRect/>
          </a:stretch>
        </p:blipFill>
        <p:spPr bwMode="auto">
          <a:xfrm>
            <a:off x="843756" y="1879600"/>
            <a:ext cx="7419975" cy="38671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NIR Leg ~230 Hz</a:t>
            </a:r>
            <a:endParaRPr lang="en-US" dirty="0"/>
          </a:p>
        </p:txBody>
      </p:sp>
      <p:pic>
        <p:nvPicPr>
          <p:cNvPr id="8" name="02_26_52.avi">
            <a:hlinkClick r:id="" action="ppaction://media"/>
          </p:cNvPr>
          <p:cNvPicPr>
            <a:picLocks noGrp="1" noRot="1" noChangeAspect="1"/>
          </p:cNvPicPr>
          <p:nvPr>
            <p:ph sz="quarter" idx="1"/>
            <a:videoFile r:link="rId1"/>
          </p:nvPr>
        </p:nvPicPr>
        <p:blipFill>
          <a:blip r:embed="rId3" cstate="print"/>
          <a:stretch>
            <a:fillRect/>
          </a:stretch>
        </p:blipFill>
        <p:spPr>
          <a:xfrm>
            <a:off x="1295400" y="1981200"/>
            <a:ext cx="6504622" cy="406538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NIR Leg</a:t>
            </a:r>
            <a:endParaRPr lang="en-US" dirty="0"/>
          </a:p>
        </p:txBody>
      </p:sp>
      <p:pic>
        <p:nvPicPr>
          <p:cNvPr id="8194" name="Picture 2"/>
          <p:cNvPicPr>
            <a:picLocks noGrp="1" noChangeAspect="1" noChangeArrowheads="1"/>
          </p:cNvPicPr>
          <p:nvPr>
            <p:ph sz="quarter" idx="1"/>
          </p:nvPr>
        </p:nvPicPr>
        <p:blipFill>
          <a:blip r:embed="rId2" cstate="print"/>
          <a:stretch>
            <a:fillRect/>
          </a:stretch>
        </p:blipFill>
        <p:spPr bwMode="auto">
          <a:xfrm>
            <a:off x="767556" y="1879600"/>
            <a:ext cx="7572375" cy="38671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ONAG Use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Seems to work very well, need to start pushing the envelope and trying fainter targets</a:t>
            </a:r>
          </a:p>
          <a:p>
            <a:pPr lvl="1"/>
            <a:r>
              <a:rPr lang="en-US" dirty="0" smtClean="0"/>
              <a:t>Focus is difficult to get right, but once set seems to hold pretty well</a:t>
            </a:r>
          </a:p>
          <a:p>
            <a:pPr lvl="1"/>
            <a:r>
              <a:rPr lang="en-US" dirty="0" smtClean="0"/>
              <a:t>We just obtained an astigmatism corrector, which should help with limiting magnitude/frame rates for the transmit leg</a:t>
            </a:r>
          </a:p>
          <a:p>
            <a:r>
              <a:rPr lang="en-US" dirty="0" smtClean="0"/>
              <a:t>Don’t underestimate the difficulty in operating two sensors at the same time on the same telescope</a:t>
            </a:r>
          </a:p>
          <a:p>
            <a:pPr lvl="1"/>
            <a:r>
              <a:rPr lang="en-US" dirty="0" smtClean="0"/>
              <a:t>This is part of the reason we’ve not used them as much as anticipated since we obtained them almost a year ago</a:t>
            </a:r>
          </a:p>
          <a:p>
            <a:pPr lvl="1"/>
            <a:r>
              <a:rPr lang="en-US" dirty="0" smtClean="0"/>
              <a:t>Which is pretty ironic, considering one of the reasons for getting them was to mitigate our risk of using a high speed camera on a high </a:t>
            </a:r>
          </a:p>
          <a:p>
            <a:r>
              <a:rPr lang="en-US" dirty="0" smtClean="0"/>
              <a:t>May be a bit unwieldy for large or heavy camera systems</a:t>
            </a:r>
          </a:p>
          <a:p>
            <a:pPr lvl="1"/>
            <a:r>
              <a:rPr lang="en-US" dirty="0" smtClean="0"/>
              <a:t>But the ONAG XT is very heavily built, so it is not likely to be the limiting factor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Mini DVRs for Data Collection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a:t>
            </a:r>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smtClean="0"/>
              <a:t>I had started ~8 years ago using a video to USB converter, and recording directly to my laptop</a:t>
            </a:r>
          </a:p>
          <a:p>
            <a:pPr lvl="1"/>
            <a:r>
              <a:rPr lang="en-US" dirty="0" smtClean="0"/>
              <a:t>I had problems with dropped frames and hard drive issues, so on David’s recommendation switched over to using pre-owned Canon ZR-65’s exclusively</a:t>
            </a:r>
          </a:p>
          <a:p>
            <a:r>
              <a:rPr lang="en-US" dirty="0" smtClean="0"/>
              <a:t>My first ZR-65 of these lasted &gt;4 years, and was completely reliable</a:t>
            </a:r>
          </a:p>
          <a:p>
            <a:pPr lvl="1"/>
            <a:r>
              <a:rPr lang="en-US" dirty="0" smtClean="0"/>
              <a:t>Finally stopped being able to record (recording is either jail-bars or just a blue screen)</a:t>
            </a:r>
          </a:p>
          <a:p>
            <a:pPr lvl="1"/>
            <a:r>
              <a:rPr lang="en-US" dirty="0" smtClean="0"/>
              <a:t>Since then, I’ve bought at least 7 more, and most of them failed recently the same way</a:t>
            </a:r>
          </a:p>
          <a:p>
            <a:pPr lvl="1"/>
            <a:r>
              <a:rPr lang="en-US" dirty="0" smtClean="0"/>
              <a:t>Currently I have 2 “sort-of” working ones, that aren’t 100% reliable</a:t>
            </a:r>
          </a:p>
          <a:p>
            <a:r>
              <a:rPr lang="en-US" dirty="0" smtClean="0"/>
              <a:t>Given that I liked the quick set-up and portability of these, I started looking for back-ups to the ZR’s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Attempt—Back to Direct Recording</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Added a video amplifier/distributor to my observatory</a:t>
            </a:r>
          </a:p>
          <a:p>
            <a:r>
              <a:rPr lang="en-US" dirty="0" smtClean="0"/>
              <a:t>I purchased a cheap desktop computer for my observatory, for multiple uses</a:t>
            </a:r>
          </a:p>
          <a:p>
            <a:r>
              <a:rPr lang="en-US" dirty="0" smtClean="0"/>
              <a:t>The old video to USB input card only worked with pre-XP windows, so that was shelved, and I bought a Hauppauge card for the PC</a:t>
            </a:r>
          </a:p>
          <a:p>
            <a:pPr lvl="1"/>
            <a:r>
              <a:rPr lang="en-US" dirty="0" smtClean="0"/>
              <a:t>Their software allowed pre-set time recording, and I programmed it in advance for events, while continuing to use the ZR’s as the primary recording device</a:t>
            </a:r>
          </a:p>
          <a:p>
            <a:pPr lvl="1"/>
            <a:r>
              <a:rPr lang="en-US" dirty="0" smtClean="0"/>
              <a:t>At least twice, the ZR’s failed, and I had back-up data</a:t>
            </a:r>
          </a:p>
          <a:p>
            <a:r>
              <a:rPr lang="en-US" dirty="0" smtClean="0"/>
              <a:t>But after a single winter in the unheated observatory, the desktop computer completely failed, and it was back to having no back-up</a:t>
            </a:r>
          </a:p>
          <a:p>
            <a:pPr lvl="1"/>
            <a:r>
              <a:rPr lang="en-US" dirty="0" smtClean="0"/>
              <a:t>Last year, I watched a nice positive live, then found the ZR had failed and I was left only with dicey visual data</a:t>
            </a:r>
          </a:p>
          <a:p>
            <a:r>
              <a:rPr lang="en-US" dirty="0" smtClean="0"/>
              <a:t>Decided to try DVRs, but limited myself to used or units sold by US vendors as I am not comfortable ordering directly from overseas vendors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 Attempt—Cheap DVRs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No name brand, meant for security recording</a:t>
            </a:r>
          </a:p>
          <a:p>
            <a:r>
              <a:rPr lang="en-US" dirty="0" smtClean="0"/>
              <a:t>$25 new, obtained on </a:t>
            </a:r>
            <a:r>
              <a:rPr lang="en-US" dirty="0" err="1" smtClean="0"/>
              <a:t>Ebay</a:t>
            </a:r>
            <a:r>
              <a:rPr lang="en-US" dirty="0" smtClean="0"/>
              <a:t> from a US seller</a:t>
            </a:r>
          </a:p>
          <a:p>
            <a:r>
              <a:rPr lang="en-US" dirty="0" smtClean="0"/>
              <a:t>Had to add an SD card</a:t>
            </a:r>
          </a:p>
          <a:p>
            <a:pPr lvl="1"/>
            <a:r>
              <a:rPr lang="en-US" dirty="0" smtClean="0"/>
              <a:t>“User Manual” so poor I believe I’d have been better off without one</a:t>
            </a:r>
          </a:p>
          <a:p>
            <a:pPr lvl="1"/>
            <a:r>
              <a:rPr lang="en-US" dirty="0" smtClean="0"/>
              <a:t>First didn’t work at all, then obtained a faster SD card</a:t>
            </a:r>
          </a:p>
          <a:p>
            <a:pPr lvl="1"/>
            <a:r>
              <a:rPr lang="en-US" dirty="0" smtClean="0"/>
              <a:t>Still didn’t effectively work</a:t>
            </a:r>
          </a:p>
          <a:p>
            <a:pPr lvl="1"/>
            <a:r>
              <a:rPr lang="en-US" dirty="0" smtClean="0"/>
              <a:t>Extremely poor quality of data, many dropped frames, difficult to use, unreliable</a:t>
            </a:r>
          </a:p>
          <a:p>
            <a:r>
              <a:rPr lang="en-US" dirty="0" smtClean="0"/>
              <a:t>Gave up as a lost cause and gave away</a:t>
            </a:r>
            <a:endParaRPr lang="en-US" dirty="0"/>
          </a:p>
        </p:txBody>
      </p:sp>
      <p:pic>
        <p:nvPicPr>
          <p:cNvPr id="1026" name="Picture 2"/>
          <p:cNvPicPr>
            <a:picLocks noGrp="1" noChangeAspect="1" noChangeArrowheads="1"/>
          </p:cNvPicPr>
          <p:nvPr>
            <p:ph sz="half" idx="2"/>
          </p:nvPr>
        </p:nvPicPr>
        <p:blipFill>
          <a:blip r:embed="rId2" cstate="print"/>
          <a:srcRect l="47169" t="50132" r="42453" b="37241"/>
          <a:stretch>
            <a:fillRect/>
          </a:stretch>
        </p:blipFill>
        <p:spPr bwMode="auto">
          <a:xfrm>
            <a:off x="5334000" y="1981200"/>
            <a:ext cx="2766060" cy="2514600"/>
          </a:xfrm>
          <a:prstGeom prst="rect">
            <a:avLst/>
          </a:prstGeom>
          <a:noFill/>
          <a:ln w="9525">
            <a:noFill/>
            <a:miter lim="800000"/>
            <a:headEnd/>
            <a:tailEnd/>
          </a:ln>
        </p:spPr>
      </p:pic>
      <p:sp>
        <p:nvSpPr>
          <p:cNvPr id="6" name="TextBox 5"/>
          <p:cNvSpPr txBox="1"/>
          <p:nvPr/>
        </p:nvSpPr>
        <p:spPr>
          <a:xfrm>
            <a:off x="5334000" y="4724400"/>
            <a:ext cx="2819400" cy="923330"/>
          </a:xfrm>
          <a:prstGeom prst="rect">
            <a:avLst/>
          </a:prstGeom>
          <a:noFill/>
        </p:spPr>
        <p:txBody>
          <a:bodyPr wrap="square" rtlCol="0">
            <a:spAutoFit/>
          </a:bodyPr>
          <a:lstStyle/>
          <a:p>
            <a:r>
              <a:rPr lang="en-US" dirty="0" smtClean="0"/>
              <a:t>Similar looking to this one, but not same brand or vendor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General Features of the Following DVRs</a:t>
            </a:r>
            <a:endParaRPr lang="en-US" dirty="0"/>
          </a:p>
        </p:txBody>
      </p:sp>
      <p:sp>
        <p:nvSpPr>
          <p:cNvPr id="6" name="Content Placeholder 5"/>
          <p:cNvSpPr>
            <a:spLocks noGrp="1"/>
          </p:cNvSpPr>
          <p:nvPr>
            <p:ph sz="quarter" idx="1"/>
          </p:nvPr>
        </p:nvSpPr>
        <p:spPr/>
        <p:txBody>
          <a:bodyPr>
            <a:normAutofit fontScale="92500" lnSpcReduction="10000"/>
          </a:bodyPr>
          <a:lstStyle/>
          <a:p>
            <a:r>
              <a:rPr lang="en-US" dirty="0" smtClean="0"/>
              <a:t>All have a display</a:t>
            </a:r>
          </a:p>
          <a:p>
            <a:pPr lvl="1"/>
            <a:r>
              <a:rPr lang="en-US" dirty="0" smtClean="0"/>
              <a:t>3 of the 4 displays are borderline too small to be very useful</a:t>
            </a:r>
          </a:p>
          <a:p>
            <a:pPr lvl="1"/>
            <a:r>
              <a:rPr lang="en-US" dirty="0" smtClean="0"/>
              <a:t>The other with the larger display actually is really nice!</a:t>
            </a:r>
          </a:p>
          <a:p>
            <a:r>
              <a:rPr lang="en-US" dirty="0" smtClean="0"/>
              <a:t>All only save every other field, at 30 Hz</a:t>
            </a:r>
          </a:p>
          <a:p>
            <a:pPr lvl="1"/>
            <a:r>
              <a:rPr lang="en-US" dirty="0" smtClean="0"/>
              <a:t>You get only the odd or the even field</a:t>
            </a:r>
          </a:p>
          <a:p>
            <a:r>
              <a:rPr lang="en-US" dirty="0" smtClean="0"/>
              <a:t>All have built in batteries that seem to last a long time</a:t>
            </a:r>
          </a:p>
          <a:p>
            <a:pPr lvl="1"/>
            <a:r>
              <a:rPr lang="en-US" dirty="0" smtClean="0"/>
              <a:t>But I have not done any duration measurements, but it is in hours</a:t>
            </a:r>
          </a:p>
          <a:p>
            <a:r>
              <a:rPr lang="en-US" dirty="0" smtClean="0"/>
              <a:t>All are small and lightweight</a:t>
            </a:r>
          </a:p>
          <a:p>
            <a:r>
              <a:rPr lang="en-US" dirty="0" smtClean="0"/>
              <a:t>All require a SD card (little or no on-board memory)</a:t>
            </a:r>
          </a:p>
          <a:p>
            <a:r>
              <a:rPr lang="en-US" dirty="0" smtClean="0"/>
              <a:t>None (surprisingly to me) have timed recording</a:t>
            </a:r>
          </a:p>
          <a:p>
            <a:r>
              <a:rPr lang="en-US" dirty="0" smtClean="0"/>
              <a:t>Most have a ¼-20 hole for tripod mounting</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DVR #2 </a:t>
            </a:r>
            <a:r>
              <a:rPr lang="en-US" dirty="0" err="1" smtClean="0"/>
              <a:t>Ragecams</a:t>
            </a:r>
            <a:r>
              <a:rPr lang="en-US" dirty="0" smtClean="0"/>
              <a:t> JXD</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err="1" smtClean="0"/>
              <a:t>Ragecams</a:t>
            </a:r>
            <a:r>
              <a:rPr lang="en-US" dirty="0" smtClean="0"/>
              <a:t> JXD, unknown part number, no longer made</a:t>
            </a:r>
          </a:p>
          <a:p>
            <a:pPr lvl="1"/>
            <a:r>
              <a:rPr lang="en-US" dirty="0" smtClean="0"/>
              <a:t>Made for security recording and a mini-camera</a:t>
            </a:r>
          </a:p>
          <a:p>
            <a:r>
              <a:rPr lang="en-US" dirty="0" smtClean="0"/>
              <a:t>Found this one on </a:t>
            </a:r>
            <a:r>
              <a:rPr lang="en-US" dirty="0" err="1" smtClean="0"/>
              <a:t>Ebay</a:t>
            </a:r>
            <a:r>
              <a:rPr lang="en-US" dirty="0" smtClean="0"/>
              <a:t> used for ~$40 without any documentation</a:t>
            </a:r>
          </a:p>
          <a:p>
            <a:r>
              <a:rPr lang="en-US" dirty="0" smtClean="0"/>
              <a:t>Very well built mechanically</a:t>
            </a:r>
          </a:p>
          <a:p>
            <a:pPr lvl="1"/>
            <a:r>
              <a:rPr lang="en-US" dirty="0" smtClean="0"/>
              <a:t>Metal back shell</a:t>
            </a:r>
          </a:p>
          <a:p>
            <a:r>
              <a:rPr lang="en-US" dirty="0" smtClean="0"/>
              <a:t>Fairly difficult to use, especially to get into high resolution (aka full resolution to us) mode</a:t>
            </a:r>
            <a:endParaRPr lang="en-US" dirty="0"/>
          </a:p>
        </p:txBody>
      </p:sp>
      <p:pic>
        <p:nvPicPr>
          <p:cNvPr id="2050" name="Picture 2" descr="C:\Users\admin\Pictures\DVRs\P1010831.JPG"/>
          <p:cNvPicPr>
            <a:picLocks noGrp="1" noChangeAspect="1" noChangeArrowheads="1"/>
          </p:cNvPicPr>
          <p:nvPr>
            <p:ph sz="half" idx="2"/>
          </p:nvPr>
        </p:nvPicPr>
        <p:blipFill>
          <a:blip r:embed="rId2" cstate="print"/>
          <a:srcRect l="26415" t="30189" r="22642" b="29560"/>
          <a:stretch>
            <a:fillRect/>
          </a:stretch>
        </p:blipFill>
        <p:spPr bwMode="auto">
          <a:xfrm>
            <a:off x="5105400" y="1447800"/>
            <a:ext cx="3505200" cy="2077155"/>
          </a:xfrm>
          <a:prstGeom prst="rect">
            <a:avLst/>
          </a:prstGeom>
          <a:noFill/>
        </p:spPr>
      </p:pic>
      <p:pic>
        <p:nvPicPr>
          <p:cNvPr id="2051" name="Picture 3" descr="C:\Users\admin\Pictures\DVRs\P1010832.JPG"/>
          <p:cNvPicPr>
            <a:picLocks noChangeAspect="1" noChangeArrowheads="1"/>
          </p:cNvPicPr>
          <p:nvPr/>
        </p:nvPicPr>
        <p:blipFill>
          <a:blip r:embed="rId3" cstate="print"/>
          <a:srcRect/>
          <a:stretch>
            <a:fillRect/>
          </a:stretch>
        </p:blipFill>
        <p:spPr bwMode="auto">
          <a:xfrm>
            <a:off x="-5588000" y="-4191000"/>
            <a:ext cx="2032000" cy="1524000"/>
          </a:xfrm>
          <a:prstGeom prst="rect">
            <a:avLst/>
          </a:prstGeom>
          <a:noFill/>
        </p:spPr>
      </p:pic>
      <p:pic>
        <p:nvPicPr>
          <p:cNvPr id="7" name="Picture 6" descr="P1010832.JPG"/>
          <p:cNvPicPr>
            <a:picLocks noChangeAspect="1"/>
          </p:cNvPicPr>
          <p:nvPr/>
        </p:nvPicPr>
        <p:blipFill>
          <a:blip r:embed="rId4" cstate="print"/>
          <a:srcRect l="26667" t="30000" r="17500" b="30000"/>
          <a:stretch>
            <a:fillRect/>
          </a:stretch>
        </p:blipFill>
        <p:spPr>
          <a:xfrm>
            <a:off x="5105400" y="3581400"/>
            <a:ext cx="3505200" cy="18833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ONAG System Use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DVR #3 Readymade RC</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Readymade RC RMRC Pro-1200</a:t>
            </a:r>
          </a:p>
          <a:p>
            <a:pPr lvl="1"/>
            <a:r>
              <a:rPr lang="en-US" dirty="0" smtClean="0"/>
              <a:t>Made for displaying and recording video from RC airplanes  </a:t>
            </a:r>
          </a:p>
          <a:p>
            <a:r>
              <a:rPr lang="en-US" dirty="0" smtClean="0"/>
              <a:t>Available new for $150</a:t>
            </a:r>
          </a:p>
          <a:p>
            <a:r>
              <a:rPr lang="en-US" dirty="0" smtClean="0"/>
              <a:t>Nice features</a:t>
            </a:r>
          </a:p>
          <a:p>
            <a:pPr lvl="1"/>
            <a:r>
              <a:rPr lang="en-US" dirty="0" smtClean="0"/>
              <a:t>By far the largest and highest resolution screen</a:t>
            </a:r>
          </a:p>
          <a:p>
            <a:pPr lvl="1"/>
            <a:r>
              <a:rPr lang="en-US" dirty="0" smtClean="0"/>
              <a:t>Fold up hood</a:t>
            </a:r>
          </a:p>
          <a:p>
            <a:r>
              <a:rPr lang="en-US" dirty="0" smtClean="0"/>
              <a:t>Has a radio receiver as well as hardware video input</a:t>
            </a:r>
          </a:p>
          <a:p>
            <a:r>
              <a:rPr lang="en-US" dirty="0" smtClean="0"/>
              <a:t>Easy to use</a:t>
            </a:r>
            <a:endParaRPr lang="en-US" dirty="0"/>
          </a:p>
        </p:txBody>
      </p:sp>
      <p:pic>
        <p:nvPicPr>
          <p:cNvPr id="9" name="Content Placeholder 8" descr="P1010836.JPG"/>
          <p:cNvPicPr>
            <a:picLocks noGrp="1" noChangeAspect="1"/>
          </p:cNvPicPr>
          <p:nvPr>
            <p:ph sz="half" idx="2"/>
          </p:nvPr>
        </p:nvPicPr>
        <p:blipFill>
          <a:blip r:embed="rId2" cstate="print"/>
          <a:stretch>
            <a:fillRect/>
          </a:stretch>
        </p:blipFill>
        <p:spPr>
          <a:xfrm>
            <a:off x="4800600" y="2197894"/>
            <a:ext cx="4038600" cy="30289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DVR #4 </a:t>
            </a:r>
            <a:r>
              <a:rPr lang="en-US" dirty="0" err="1" smtClean="0"/>
              <a:t>Ragecams</a:t>
            </a:r>
            <a:r>
              <a:rPr lang="en-US" dirty="0" smtClean="0"/>
              <a:t> DVR III</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err="1" smtClean="0"/>
              <a:t>Ragecams</a:t>
            </a:r>
            <a:r>
              <a:rPr lang="en-US" dirty="0" smtClean="0"/>
              <a:t> Mini DVR III</a:t>
            </a:r>
          </a:p>
          <a:p>
            <a:pPr lvl="1"/>
            <a:r>
              <a:rPr lang="en-US" dirty="0" smtClean="0"/>
              <a:t>Made for security recording</a:t>
            </a:r>
          </a:p>
          <a:p>
            <a:r>
              <a:rPr lang="en-US" dirty="0" smtClean="0"/>
              <a:t>Currently available new for list price of $300 from </a:t>
            </a:r>
            <a:r>
              <a:rPr lang="en-US" dirty="0" err="1" smtClean="0"/>
              <a:t>Ragecams</a:t>
            </a:r>
            <a:endParaRPr lang="en-US" dirty="0" smtClean="0"/>
          </a:p>
          <a:p>
            <a:pPr lvl="1"/>
            <a:r>
              <a:rPr lang="en-US" dirty="0" smtClean="0"/>
              <a:t>I purchased at a significant discount</a:t>
            </a:r>
          </a:p>
          <a:p>
            <a:r>
              <a:rPr lang="en-US" dirty="0" smtClean="0"/>
              <a:t>Easy to use</a:t>
            </a:r>
          </a:p>
          <a:p>
            <a:r>
              <a:rPr lang="en-US" dirty="0" smtClean="0"/>
              <a:t>Recently completely failed within 6 months of purchase</a:t>
            </a:r>
          </a:p>
          <a:p>
            <a:pPr lvl="1"/>
            <a:r>
              <a:rPr lang="en-US" dirty="0" smtClean="0"/>
              <a:t>Working on getting it repaired under warranty</a:t>
            </a:r>
            <a:endParaRPr lang="en-US" dirty="0"/>
          </a:p>
        </p:txBody>
      </p:sp>
      <p:pic>
        <p:nvPicPr>
          <p:cNvPr id="5" name="Content Placeholder 4" descr="Mini DVR III Screen.jpg"/>
          <p:cNvPicPr>
            <a:picLocks noGrp="1" noChangeAspect="1"/>
          </p:cNvPicPr>
          <p:nvPr>
            <p:ph sz="half" idx="2"/>
          </p:nvPr>
        </p:nvPicPr>
        <p:blipFill>
          <a:blip r:embed="rId2" cstate="print"/>
          <a:stretch>
            <a:fillRect/>
          </a:stretch>
        </p:blipFill>
        <p:spPr>
          <a:xfrm>
            <a:off x="4800600" y="2204126"/>
            <a:ext cx="4038600" cy="301648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DVR #5 </a:t>
            </a:r>
            <a:r>
              <a:rPr lang="en-US" dirty="0" err="1" smtClean="0"/>
              <a:t>Stuntcams</a:t>
            </a:r>
            <a:r>
              <a:rPr lang="en-US" dirty="0" smtClean="0"/>
              <a:t> HD</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err="1" smtClean="0"/>
              <a:t>Stuntcams</a:t>
            </a:r>
            <a:r>
              <a:rPr lang="en-US" dirty="0" smtClean="0"/>
              <a:t> HD Mini DVR</a:t>
            </a:r>
          </a:p>
          <a:p>
            <a:pPr lvl="1"/>
            <a:r>
              <a:rPr lang="en-US" dirty="0" smtClean="0"/>
              <a:t>Intended for security or wearable camera</a:t>
            </a:r>
          </a:p>
          <a:p>
            <a:r>
              <a:rPr lang="en-US" dirty="0" smtClean="0"/>
              <a:t>Currently listed for $289, but without HD camera attachment</a:t>
            </a:r>
          </a:p>
          <a:p>
            <a:pPr lvl="1"/>
            <a:r>
              <a:rPr lang="en-US" dirty="0" smtClean="0"/>
              <a:t>Required separately purchased video in cable for about $20</a:t>
            </a:r>
          </a:p>
          <a:p>
            <a:r>
              <a:rPr lang="en-US" dirty="0" smtClean="0"/>
              <a:t>Supposed to record (848 x 480) analog video at 60 Hz, what I would interpret as every field</a:t>
            </a:r>
          </a:p>
          <a:p>
            <a:pPr lvl="1"/>
            <a:r>
              <a:rPr lang="en-US" dirty="0" smtClean="0"/>
              <a:t>Vendor said this was the only DVR in this price range to do this</a:t>
            </a:r>
          </a:p>
          <a:p>
            <a:pPr lvl="1"/>
            <a:r>
              <a:rPr lang="en-US" dirty="0" smtClean="0"/>
              <a:t>Several different tests show it is only recording every other field</a:t>
            </a:r>
            <a:endParaRPr lang="en-US" dirty="0"/>
          </a:p>
        </p:txBody>
      </p:sp>
      <p:pic>
        <p:nvPicPr>
          <p:cNvPr id="5" name="Content Placeholder 4" descr="P1010829.JPG"/>
          <p:cNvPicPr>
            <a:picLocks noGrp="1" noChangeAspect="1"/>
          </p:cNvPicPr>
          <p:nvPr>
            <p:ph sz="half" idx="2"/>
          </p:nvPr>
        </p:nvPicPr>
        <p:blipFill>
          <a:blip r:embed="rId2" cstate="print"/>
          <a:srcRect l="22642" t="20571" r="22641" b="24083"/>
          <a:stretch>
            <a:fillRect/>
          </a:stretch>
        </p:blipFill>
        <p:spPr>
          <a:xfrm>
            <a:off x="5257800" y="2362200"/>
            <a:ext cx="3214255" cy="24384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Features</a:t>
            </a:r>
            <a:endParaRPr lang="en-US" dirty="0"/>
          </a:p>
        </p:txBody>
      </p:sp>
      <p:graphicFrame>
        <p:nvGraphicFramePr>
          <p:cNvPr id="7" name="Content Placeholder 6"/>
          <p:cNvGraphicFramePr>
            <a:graphicFrameLocks noGrp="1"/>
          </p:cNvGraphicFramePr>
          <p:nvPr>
            <p:ph sz="quarter" idx="1"/>
          </p:nvPr>
        </p:nvGraphicFramePr>
        <p:xfrm>
          <a:off x="301625" y="1527175"/>
          <a:ext cx="8504235" cy="4439920"/>
        </p:xfrm>
        <a:graphic>
          <a:graphicData uri="http://schemas.openxmlformats.org/drawingml/2006/table">
            <a:tbl>
              <a:tblPr firstRow="1" bandRow="1">
                <a:tableStyleId>{5C22544A-7EE6-4342-B048-85BDC9FD1C3A}</a:tableStyleId>
              </a:tblPr>
              <a:tblGrid>
                <a:gridCol w="1700847"/>
                <a:gridCol w="1700847"/>
                <a:gridCol w="1700847"/>
                <a:gridCol w="1700847"/>
                <a:gridCol w="1700847"/>
              </a:tblGrid>
              <a:tr h="370840">
                <a:tc>
                  <a:txBody>
                    <a:bodyPr/>
                    <a:lstStyle/>
                    <a:p>
                      <a:endParaRPr lang="en-US" dirty="0"/>
                    </a:p>
                  </a:txBody>
                  <a:tcPr marL="94492" marR="94492"/>
                </a:tc>
                <a:tc>
                  <a:txBody>
                    <a:bodyPr/>
                    <a:lstStyle/>
                    <a:p>
                      <a:pPr algn="ctr"/>
                      <a:r>
                        <a:rPr lang="en-US" dirty="0" err="1" smtClean="0"/>
                        <a:t>Ragecams</a:t>
                      </a:r>
                      <a:endParaRPr lang="en-US" dirty="0"/>
                    </a:p>
                  </a:txBody>
                  <a:tcPr marL="94492" marR="94492"/>
                </a:tc>
                <a:tc>
                  <a:txBody>
                    <a:bodyPr/>
                    <a:lstStyle/>
                    <a:p>
                      <a:pPr algn="ctr"/>
                      <a:r>
                        <a:rPr lang="en-US" dirty="0" smtClean="0"/>
                        <a:t>Readymade RC</a:t>
                      </a:r>
                      <a:endParaRPr lang="en-US" dirty="0"/>
                    </a:p>
                  </a:txBody>
                  <a:tcPr marL="94492" marR="94492"/>
                </a:tc>
                <a:tc>
                  <a:txBody>
                    <a:bodyPr/>
                    <a:lstStyle/>
                    <a:p>
                      <a:pPr algn="ctr"/>
                      <a:r>
                        <a:rPr lang="en-US" dirty="0" err="1" smtClean="0"/>
                        <a:t>Ragecams</a:t>
                      </a:r>
                      <a:endParaRPr lang="en-US" dirty="0"/>
                    </a:p>
                  </a:txBody>
                  <a:tcPr marL="94492" marR="94492"/>
                </a:tc>
                <a:tc>
                  <a:txBody>
                    <a:bodyPr/>
                    <a:lstStyle/>
                    <a:p>
                      <a:pPr algn="ctr"/>
                      <a:r>
                        <a:rPr lang="en-US" dirty="0" err="1" smtClean="0"/>
                        <a:t>Stuntcams</a:t>
                      </a:r>
                      <a:endParaRPr lang="en-US" dirty="0"/>
                    </a:p>
                  </a:txBody>
                  <a:tcPr marL="94492" marR="94492"/>
                </a:tc>
              </a:tr>
              <a:tr h="370840">
                <a:tc>
                  <a:txBody>
                    <a:bodyPr/>
                    <a:lstStyle/>
                    <a:p>
                      <a:r>
                        <a:rPr lang="en-US" sz="1600" dirty="0" smtClean="0"/>
                        <a:t>Model</a:t>
                      </a:r>
                      <a:endParaRPr lang="en-US" sz="1600" dirty="0"/>
                    </a:p>
                  </a:txBody>
                  <a:tcPr marL="94492" marR="94492"/>
                </a:tc>
                <a:tc>
                  <a:txBody>
                    <a:bodyPr/>
                    <a:lstStyle/>
                    <a:p>
                      <a:pPr algn="ctr"/>
                      <a:r>
                        <a:rPr lang="en-US" sz="1600" dirty="0" smtClean="0"/>
                        <a:t>JXD</a:t>
                      </a:r>
                      <a:endParaRPr lang="en-US" sz="1600" dirty="0"/>
                    </a:p>
                  </a:txBody>
                  <a:tcPr marL="94492" marR="94492"/>
                </a:tc>
                <a:tc>
                  <a:txBody>
                    <a:bodyPr/>
                    <a:lstStyle/>
                    <a:p>
                      <a:pPr algn="ctr"/>
                      <a:r>
                        <a:rPr lang="en-US" sz="1600" dirty="0" smtClean="0"/>
                        <a:t>RMRC Pro-1200</a:t>
                      </a:r>
                      <a:endParaRPr lang="en-US" sz="1600" dirty="0"/>
                    </a:p>
                  </a:txBody>
                  <a:tcPr marL="94492" marR="94492"/>
                </a:tc>
                <a:tc>
                  <a:txBody>
                    <a:bodyPr/>
                    <a:lstStyle/>
                    <a:p>
                      <a:pPr algn="ctr"/>
                      <a:r>
                        <a:rPr lang="en-US" sz="1600" dirty="0" smtClean="0"/>
                        <a:t>Mini DVR III</a:t>
                      </a:r>
                      <a:endParaRPr lang="en-US" sz="1600" dirty="0"/>
                    </a:p>
                  </a:txBody>
                  <a:tcPr marL="94492" marR="94492"/>
                </a:tc>
                <a:tc>
                  <a:txBody>
                    <a:bodyPr/>
                    <a:lstStyle/>
                    <a:p>
                      <a:pPr algn="ctr"/>
                      <a:r>
                        <a:rPr lang="en-US" sz="1600" dirty="0" smtClean="0"/>
                        <a:t>HD Mini DVR</a:t>
                      </a:r>
                      <a:endParaRPr lang="en-US" sz="1600" dirty="0"/>
                    </a:p>
                  </a:txBody>
                  <a:tcPr marL="94492" marR="94492"/>
                </a:tc>
              </a:tr>
              <a:tr h="370840">
                <a:tc>
                  <a:txBody>
                    <a:bodyPr/>
                    <a:lstStyle/>
                    <a:p>
                      <a:r>
                        <a:rPr lang="en-US" sz="1600" dirty="0" smtClean="0"/>
                        <a:t>Price</a:t>
                      </a:r>
                      <a:endParaRPr lang="en-US" sz="1600" dirty="0"/>
                    </a:p>
                  </a:txBody>
                  <a:tcPr marL="94492" marR="94492"/>
                </a:tc>
                <a:tc>
                  <a:txBody>
                    <a:bodyPr/>
                    <a:lstStyle/>
                    <a:p>
                      <a:pPr algn="ctr"/>
                      <a:r>
                        <a:rPr lang="en-US" sz="1600" dirty="0" smtClean="0"/>
                        <a:t>N/A</a:t>
                      </a:r>
                      <a:endParaRPr lang="en-US" sz="1600" dirty="0"/>
                    </a:p>
                  </a:txBody>
                  <a:tcPr marL="94492" marR="94492"/>
                </a:tc>
                <a:tc>
                  <a:txBody>
                    <a:bodyPr/>
                    <a:lstStyle/>
                    <a:p>
                      <a:pPr algn="ctr"/>
                      <a:r>
                        <a:rPr lang="en-US" sz="1600" dirty="0" smtClean="0"/>
                        <a:t>$150</a:t>
                      </a:r>
                      <a:endParaRPr lang="en-US" sz="1600" dirty="0"/>
                    </a:p>
                  </a:txBody>
                  <a:tcPr marL="94492" marR="94492"/>
                </a:tc>
                <a:tc>
                  <a:txBody>
                    <a:bodyPr/>
                    <a:lstStyle/>
                    <a:p>
                      <a:pPr algn="ctr"/>
                      <a:r>
                        <a:rPr lang="en-US" sz="1600" dirty="0" smtClean="0"/>
                        <a:t>$250*</a:t>
                      </a:r>
                      <a:endParaRPr lang="en-US" sz="1600" dirty="0"/>
                    </a:p>
                  </a:txBody>
                  <a:tcPr marL="94492" marR="94492"/>
                </a:tc>
                <a:tc>
                  <a:txBody>
                    <a:bodyPr/>
                    <a:lstStyle/>
                    <a:p>
                      <a:pPr algn="ctr"/>
                      <a:r>
                        <a:rPr lang="en-US" sz="1600" dirty="0" smtClean="0"/>
                        <a:t>$289</a:t>
                      </a:r>
                      <a:endParaRPr lang="en-US" sz="1600" dirty="0"/>
                    </a:p>
                  </a:txBody>
                  <a:tcPr marL="94492" marR="94492"/>
                </a:tc>
              </a:tr>
              <a:tr h="370840">
                <a:tc>
                  <a:txBody>
                    <a:bodyPr/>
                    <a:lstStyle/>
                    <a:p>
                      <a:r>
                        <a:rPr lang="en-US" sz="1600" dirty="0" smtClean="0"/>
                        <a:t>Size</a:t>
                      </a:r>
                      <a:endParaRPr lang="en-US" sz="1600" dirty="0"/>
                    </a:p>
                  </a:txBody>
                  <a:tcPr marL="94492" marR="94492"/>
                </a:tc>
                <a:tc>
                  <a:txBody>
                    <a:bodyPr/>
                    <a:lstStyle/>
                    <a:p>
                      <a:pPr algn="ctr"/>
                      <a:r>
                        <a:rPr lang="en-US" sz="1600" dirty="0" smtClean="0"/>
                        <a:t>94 x 55 x 11 mm</a:t>
                      </a:r>
                      <a:endParaRPr lang="en-US" sz="1600" dirty="0"/>
                    </a:p>
                  </a:txBody>
                  <a:tcPr marL="94492" marR="94492"/>
                </a:tc>
                <a:tc>
                  <a:txBody>
                    <a:bodyPr/>
                    <a:lstStyle/>
                    <a:p>
                      <a:pPr algn="ctr"/>
                      <a:r>
                        <a:rPr lang="en-US" sz="1600" dirty="0" smtClean="0"/>
                        <a:t>130 x 90 x 27 mm</a:t>
                      </a:r>
                      <a:endParaRPr lang="en-US" sz="1600" dirty="0"/>
                    </a:p>
                  </a:txBody>
                  <a:tcPr marL="94492" marR="94492"/>
                </a:tc>
                <a:tc>
                  <a:txBody>
                    <a:bodyPr/>
                    <a:lstStyle/>
                    <a:p>
                      <a:pPr algn="ctr"/>
                      <a:r>
                        <a:rPr lang="en-US" sz="1600" dirty="0" smtClean="0"/>
                        <a:t>78 x 54 x 20 mm</a:t>
                      </a:r>
                      <a:endParaRPr lang="en-US" sz="1600" dirty="0"/>
                    </a:p>
                  </a:txBody>
                  <a:tcPr marL="94492" marR="94492"/>
                </a:tc>
                <a:tc>
                  <a:txBody>
                    <a:bodyPr/>
                    <a:lstStyle/>
                    <a:p>
                      <a:pPr algn="ctr"/>
                      <a:r>
                        <a:rPr lang="en-US" sz="1600" dirty="0" smtClean="0"/>
                        <a:t>75 x 55 x 20 mm</a:t>
                      </a:r>
                      <a:endParaRPr lang="en-US" sz="1600" dirty="0"/>
                    </a:p>
                  </a:txBody>
                  <a:tcPr marL="94492" marR="94492"/>
                </a:tc>
              </a:tr>
              <a:tr h="370840">
                <a:tc>
                  <a:txBody>
                    <a:bodyPr/>
                    <a:lstStyle/>
                    <a:p>
                      <a:r>
                        <a:rPr lang="en-US" sz="1600" dirty="0" smtClean="0"/>
                        <a:t>Screen Size</a:t>
                      </a:r>
                      <a:endParaRPr lang="en-US" sz="1600" dirty="0"/>
                    </a:p>
                  </a:txBody>
                  <a:tcPr marL="94492" marR="94492"/>
                </a:tc>
                <a:tc>
                  <a:txBody>
                    <a:bodyPr/>
                    <a:lstStyle/>
                    <a:p>
                      <a:pPr algn="ctr"/>
                      <a:r>
                        <a:rPr lang="en-US" sz="1600" dirty="0" smtClean="0"/>
                        <a:t>3”</a:t>
                      </a:r>
                      <a:endParaRPr lang="en-US" sz="1600" dirty="0"/>
                    </a:p>
                  </a:txBody>
                  <a:tcPr marL="94492" marR="94492"/>
                </a:tc>
                <a:tc>
                  <a:txBody>
                    <a:bodyPr/>
                    <a:lstStyle/>
                    <a:p>
                      <a:pPr algn="ctr"/>
                      <a:r>
                        <a:rPr lang="en-US" sz="1600" dirty="0" smtClean="0"/>
                        <a:t>5”</a:t>
                      </a:r>
                      <a:endParaRPr lang="en-US" sz="1600" dirty="0"/>
                    </a:p>
                  </a:txBody>
                  <a:tcPr marL="94492" marR="94492"/>
                </a:tc>
                <a:tc>
                  <a:txBody>
                    <a:bodyPr/>
                    <a:lstStyle/>
                    <a:p>
                      <a:pPr algn="ctr"/>
                      <a:r>
                        <a:rPr lang="en-US" sz="1600" dirty="0" smtClean="0"/>
                        <a:t>2.5”</a:t>
                      </a:r>
                      <a:endParaRPr lang="en-US" sz="1600" dirty="0"/>
                    </a:p>
                  </a:txBody>
                  <a:tcPr marL="94492" marR="94492"/>
                </a:tc>
                <a:tc>
                  <a:txBody>
                    <a:bodyPr/>
                    <a:lstStyle/>
                    <a:p>
                      <a:pPr algn="ctr"/>
                      <a:r>
                        <a:rPr lang="en-US" sz="1600" dirty="0" smtClean="0"/>
                        <a:t>2.5” </a:t>
                      </a:r>
                      <a:endParaRPr lang="en-US" sz="1600" dirty="0"/>
                    </a:p>
                  </a:txBody>
                  <a:tcPr marL="94492" marR="94492"/>
                </a:tc>
              </a:tr>
              <a:tr h="370840">
                <a:tc>
                  <a:txBody>
                    <a:bodyPr/>
                    <a:lstStyle/>
                    <a:p>
                      <a:r>
                        <a:rPr lang="en-US" sz="1600" dirty="0" smtClean="0"/>
                        <a:t>Screen</a:t>
                      </a:r>
                      <a:r>
                        <a:rPr lang="en-US" sz="1600" baseline="0" dirty="0" smtClean="0"/>
                        <a:t> Aspect Ratio</a:t>
                      </a:r>
                      <a:endParaRPr lang="en-US" sz="1600" dirty="0"/>
                    </a:p>
                  </a:txBody>
                  <a:tcPr marL="94492" marR="944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~16 x 9</a:t>
                      </a:r>
                    </a:p>
                    <a:p>
                      <a:pPr algn="ctr"/>
                      <a:endParaRPr lang="en-US" sz="1600" dirty="0"/>
                    </a:p>
                  </a:txBody>
                  <a:tcPr marL="94492" marR="944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16 x 9</a:t>
                      </a:r>
                    </a:p>
                    <a:p>
                      <a:pPr algn="ctr"/>
                      <a:endParaRPr lang="en-US" sz="1600" dirty="0"/>
                    </a:p>
                  </a:txBody>
                  <a:tcPr marL="94492" marR="944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4 x 3</a:t>
                      </a:r>
                    </a:p>
                    <a:p>
                      <a:pPr algn="ctr"/>
                      <a:endParaRPr lang="en-US" sz="1600" dirty="0"/>
                    </a:p>
                  </a:txBody>
                  <a:tcPr marL="94492" marR="944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4 x 3</a:t>
                      </a:r>
                    </a:p>
                    <a:p>
                      <a:pPr algn="ctr"/>
                      <a:endParaRPr lang="en-US" sz="1600" dirty="0"/>
                    </a:p>
                  </a:txBody>
                  <a:tcPr marL="94492" marR="94492"/>
                </a:tc>
              </a:tr>
              <a:tr h="370840">
                <a:tc>
                  <a:txBody>
                    <a:bodyPr/>
                    <a:lstStyle/>
                    <a:p>
                      <a:r>
                        <a:rPr lang="en-US" sz="1600" dirty="0" smtClean="0"/>
                        <a:t>Screen</a:t>
                      </a:r>
                      <a:r>
                        <a:rPr lang="en-US" sz="1600" baseline="0" dirty="0" smtClean="0"/>
                        <a:t> Resolution</a:t>
                      </a:r>
                      <a:endParaRPr lang="en-US" sz="1600" dirty="0"/>
                    </a:p>
                  </a:txBody>
                  <a:tcPr marL="94492" marR="94492"/>
                </a:tc>
                <a:tc>
                  <a:txBody>
                    <a:bodyPr/>
                    <a:lstStyle/>
                    <a:p>
                      <a:pPr algn="ctr"/>
                      <a:r>
                        <a:rPr lang="en-US" sz="1600" dirty="0" smtClean="0"/>
                        <a:t>Unknown (low)</a:t>
                      </a:r>
                    </a:p>
                  </a:txBody>
                  <a:tcPr marL="94492" marR="94492"/>
                </a:tc>
                <a:tc>
                  <a:txBody>
                    <a:bodyPr/>
                    <a:lstStyle/>
                    <a:p>
                      <a:pPr algn="ctr"/>
                      <a:r>
                        <a:rPr lang="en-US" sz="1600" dirty="0" smtClean="0"/>
                        <a:t>800 x 480</a:t>
                      </a:r>
                    </a:p>
                  </a:txBody>
                  <a:tcPr marL="94492" marR="94492"/>
                </a:tc>
                <a:tc>
                  <a:txBody>
                    <a:bodyPr/>
                    <a:lstStyle/>
                    <a:p>
                      <a:pPr algn="ctr"/>
                      <a:r>
                        <a:rPr lang="en-US" sz="1600" dirty="0" smtClean="0"/>
                        <a:t>920 x 240</a:t>
                      </a:r>
                    </a:p>
                  </a:txBody>
                  <a:tcPr marL="94492" marR="94492"/>
                </a:tc>
                <a:tc>
                  <a:txBody>
                    <a:bodyPr/>
                    <a:lstStyle/>
                    <a:p>
                      <a:pPr algn="ctr"/>
                      <a:r>
                        <a:rPr lang="en-US" sz="1600" dirty="0" smtClean="0"/>
                        <a:t>960 x 240</a:t>
                      </a:r>
                    </a:p>
                  </a:txBody>
                  <a:tcPr marL="94492" marR="94492"/>
                </a:tc>
              </a:tr>
              <a:tr h="370840">
                <a:tc>
                  <a:txBody>
                    <a:bodyPr/>
                    <a:lstStyle/>
                    <a:p>
                      <a:r>
                        <a:rPr lang="en-US" sz="1600" dirty="0" smtClean="0"/>
                        <a:t>“Automobile</a:t>
                      </a:r>
                      <a:r>
                        <a:rPr lang="en-US" sz="1600" baseline="0" dirty="0" smtClean="0"/>
                        <a:t> Mode”</a:t>
                      </a:r>
                      <a:endParaRPr lang="en-US" sz="1600" dirty="0"/>
                    </a:p>
                  </a:txBody>
                  <a:tcPr marL="94492" marR="94492"/>
                </a:tc>
                <a:tc>
                  <a:txBody>
                    <a:bodyPr/>
                    <a:lstStyle/>
                    <a:p>
                      <a:pPr algn="ctr"/>
                      <a:r>
                        <a:rPr lang="en-US" sz="1600" dirty="0" smtClean="0"/>
                        <a:t>No</a:t>
                      </a:r>
                      <a:endParaRPr lang="en-US" sz="1600" dirty="0"/>
                    </a:p>
                  </a:txBody>
                  <a:tcPr marL="94492" marR="94492"/>
                </a:tc>
                <a:tc>
                  <a:txBody>
                    <a:bodyPr/>
                    <a:lstStyle/>
                    <a:p>
                      <a:pPr algn="ctr"/>
                      <a:r>
                        <a:rPr lang="en-US" sz="1600" dirty="0" smtClean="0"/>
                        <a:t>No</a:t>
                      </a:r>
                      <a:endParaRPr lang="en-US" sz="1600" dirty="0"/>
                    </a:p>
                  </a:txBody>
                  <a:tcPr marL="94492" marR="94492"/>
                </a:tc>
                <a:tc>
                  <a:txBody>
                    <a:bodyPr/>
                    <a:lstStyle/>
                    <a:p>
                      <a:pPr algn="ctr"/>
                      <a:r>
                        <a:rPr lang="en-US" sz="1600" dirty="0" smtClean="0"/>
                        <a:t>Yes</a:t>
                      </a:r>
                      <a:endParaRPr lang="en-US" sz="1600" dirty="0"/>
                    </a:p>
                  </a:txBody>
                  <a:tcPr marL="94492" marR="94492"/>
                </a:tc>
                <a:tc>
                  <a:txBody>
                    <a:bodyPr/>
                    <a:lstStyle/>
                    <a:p>
                      <a:pPr algn="ctr"/>
                      <a:r>
                        <a:rPr lang="en-US" sz="1600" dirty="0" smtClean="0"/>
                        <a:t>Yes†</a:t>
                      </a:r>
                      <a:endParaRPr lang="en-US" sz="1600" dirty="0"/>
                    </a:p>
                  </a:txBody>
                  <a:tcPr marL="94492" marR="94492"/>
                </a:tc>
              </a:tr>
              <a:tr h="370840">
                <a:tc>
                  <a:txBody>
                    <a:bodyPr/>
                    <a:lstStyle/>
                    <a:p>
                      <a:r>
                        <a:rPr lang="en-US" sz="1600" dirty="0" smtClean="0"/>
                        <a:t>Video File Type</a:t>
                      </a:r>
                      <a:endParaRPr lang="en-US" sz="1600" dirty="0"/>
                    </a:p>
                  </a:txBody>
                  <a:tcPr marL="94492" marR="94492"/>
                </a:tc>
                <a:tc>
                  <a:txBody>
                    <a:bodyPr/>
                    <a:lstStyle/>
                    <a:p>
                      <a:pPr algn="ctr"/>
                      <a:r>
                        <a:rPr lang="en-US" sz="1600" dirty="0" smtClean="0"/>
                        <a:t>MP4</a:t>
                      </a:r>
                      <a:endParaRPr lang="en-US" sz="1600" dirty="0"/>
                    </a:p>
                  </a:txBody>
                  <a:tcPr marL="94492" marR="94492"/>
                </a:tc>
                <a:tc>
                  <a:txBody>
                    <a:bodyPr/>
                    <a:lstStyle/>
                    <a:p>
                      <a:pPr algn="ctr"/>
                      <a:r>
                        <a:rPr lang="en-US" sz="1600" dirty="0" smtClean="0"/>
                        <a:t>AVI</a:t>
                      </a:r>
                      <a:endParaRPr lang="en-US" sz="1600" dirty="0"/>
                    </a:p>
                  </a:txBody>
                  <a:tcPr marL="94492" marR="94492"/>
                </a:tc>
                <a:tc>
                  <a:txBody>
                    <a:bodyPr/>
                    <a:lstStyle/>
                    <a:p>
                      <a:pPr algn="ctr"/>
                      <a:r>
                        <a:rPr lang="en-US" sz="1600" dirty="0" smtClean="0"/>
                        <a:t>AVI</a:t>
                      </a:r>
                      <a:endParaRPr lang="en-US" sz="1600" dirty="0"/>
                    </a:p>
                  </a:txBody>
                  <a:tcPr marL="94492" marR="94492"/>
                </a:tc>
                <a:tc>
                  <a:txBody>
                    <a:bodyPr/>
                    <a:lstStyle/>
                    <a:p>
                      <a:pPr algn="ctr"/>
                      <a:r>
                        <a:rPr lang="en-US" sz="1600" dirty="0" smtClean="0"/>
                        <a:t>MOV</a:t>
                      </a:r>
                      <a:endParaRPr lang="en-US" sz="1600" dirty="0"/>
                    </a:p>
                  </a:txBody>
                  <a:tcPr marL="94492" marR="94492"/>
                </a:tc>
              </a:tr>
            </a:tbl>
          </a:graphicData>
        </a:graphic>
      </p:graphicFrame>
      <p:sp>
        <p:nvSpPr>
          <p:cNvPr id="8" name="TextBox 7"/>
          <p:cNvSpPr txBox="1"/>
          <p:nvPr/>
        </p:nvSpPr>
        <p:spPr>
          <a:xfrm>
            <a:off x="533400" y="5943600"/>
            <a:ext cx="8229600" cy="646331"/>
          </a:xfrm>
          <a:prstGeom prst="rect">
            <a:avLst/>
          </a:prstGeom>
          <a:noFill/>
        </p:spPr>
        <p:txBody>
          <a:bodyPr wrap="square" rtlCol="0">
            <a:spAutoFit/>
          </a:bodyPr>
          <a:lstStyle/>
          <a:p>
            <a:r>
              <a:rPr lang="en-US" dirty="0" smtClean="0"/>
              <a:t>* Approximate price after discount</a:t>
            </a:r>
          </a:p>
          <a:p>
            <a:r>
              <a:rPr lang="en-US" dirty="0" smtClean="0"/>
              <a:t>† Requires special cable at additional cost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graphicFrame>
        <p:nvGraphicFramePr>
          <p:cNvPr id="4" name="Content Placeholder 3"/>
          <p:cNvGraphicFramePr>
            <a:graphicFrameLocks noGrp="1"/>
          </p:cNvGraphicFramePr>
          <p:nvPr>
            <p:ph sz="quarter" idx="1"/>
          </p:nvPr>
        </p:nvGraphicFramePr>
        <p:xfrm>
          <a:off x="301625" y="1527175"/>
          <a:ext cx="8504235" cy="2123440"/>
        </p:xfrm>
        <a:graphic>
          <a:graphicData uri="http://schemas.openxmlformats.org/drawingml/2006/table">
            <a:tbl>
              <a:tblPr firstRow="1" bandRow="1">
                <a:tableStyleId>{5C22544A-7EE6-4342-B048-85BDC9FD1C3A}</a:tableStyleId>
              </a:tblPr>
              <a:tblGrid>
                <a:gridCol w="1700847"/>
                <a:gridCol w="1700847"/>
                <a:gridCol w="1700847"/>
                <a:gridCol w="1700847"/>
                <a:gridCol w="1700847"/>
              </a:tblGrid>
              <a:tr h="370840">
                <a:tc>
                  <a:txBody>
                    <a:bodyPr/>
                    <a:lstStyle/>
                    <a:p>
                      <a:endParaRPr lang="en-US" dirty="0"/>
                    </a:p>
                  </a:txBody>
                  <a:tcPr marL="94492" marR="94492"/>
                </a:tc>
                <a:tc>
                  <a:txBody>
                    <a:bodyPr/>
                    <a:lstStyle/>
                    <a:p>
                      <a:pPr algn="ctr"/>
                      <a:r>
                        <a:rPr lang="en-US" dirty="0" err="1" smtClean="0"/>
                        <a:t>Ragecams</a:t>
                      </a:r>
                      <a:endParaRPr lang="en-US" dirty="0"/>
                    </a:p>
                  </a:txBody>
                  <a:tcPr marL="94492" marR="94492"/>
                </a:tc>
                <a:tc>
                  <a:txBody>
                    <a:bodyPr/>
                    <a:lstStyle/>
                    <a:p>
                      <a:pPr algn="ctr"/>
                      <a:r>
                        <a:rPr lang="en-US" dirty="0" smtClean="0"/>
                        <a:t>Readymade RC</a:t>
                      </a:r>
                      <a:endParaRPr lang="en-US" dirty="0"/>
                    </a:p>
                  </a:txBody>
                  <a:tcPr marL="94492" marR="94492"/>
                </a:tc>
                <a:tc>
                  <a:txBody>
                    <a:bodyPr/>
                    <a:lstStyle/>
                    <a:p>
                      <a:pPr algn="ctr"/>
                      <a:r>
                        <a:rPr lang="en-US" dirty="0" err="1" smtClean="0"/>
                        <a:t>Ragecams</a:t>
                      </a:r>
                      <a:endParaRPr lang="en-US" dirty="0"/>
                    </a:p>
                  </a:txBody>
                  <a:tcPr marL="94492" marR="94492"/>
                </a:tc>
                <a:tc>
                  <a:txBody>
                    <a:bodyPr/>
                    <a:lstStyle/>
                    <a:p>
                      <a:pPr algn="ctr"/>
                      <a:r>
                        <a:rPr lang="en-US" dirty="0" err="1" smtClean="0"/>
                        <a:t>Stuntcams</a:t>
                      </a:r>
                      <a:endParaRPr lang="en-US" dirty="0"/>
                    </a:p>
                  </a:txBody>
                  <a:tcPr marL="94492" marR="94492"/>
                </a:tc>
              </a:tr>
              <a:tr h="370840">
                <a:tc>
                  <a:txBody>
                    <a:bodyPr/>
                    <a:lstStyle/>
                    <a:p>
                      <a:r>
                        <a:rPr lang="en-US" sz="1600" dirty="0" smtClean="0"/>
                        <a:t>Model</a:t>
                      </a:r>
                      <a:endParaRPr lang="en-US" sz="1600" dirty="0"/>
                    </a:p>
                  </a:txBody>
                  <a:tcPr marL="94492" marR="94492"/>
                </a:tc>
                <a:tc>
                  <a:txBody>
                    <a:bodyPr/>
                    <a:lstStyle/>
                    <a:p>
                      <a:pPr algn="ctr"/>
                      <a:r>
                        <a:rPr lang="en-US" sz="1600" dirty="0" smtClean="0"/>
                        <a:t>JXD</a:t>
                      </a:r>
                      <a:endParaRPr lang="en-US" sz="1600" dirty="0"/>
                    </a:p>
                  </a:txBody>
                  <a:tcPr marL="94492" marR="94492"/>
                </a:tc>
                <a:tc>
                  <a:txBody>
                    <a:bodyPr/>
                    <a:lstStyle/>
                    <a:p>
                      <a:pPr algn="ctr"/>
                      <a:r>
                        <a:rPr lang="en-US" sz="1600" dirty="0" smtClean="0"/>
                        <a:t>RMRC Pro-1200</a:t>
                      </a:r>
                      <a:endParaRPr lang="en-US" sz="1600" dirty="0"/>
                    </a:p>
                  </a:txBody>
                  <a:tcPr marL="94492" marR="94492"/>
                </a:tc>
                <a:tc>
                  <a:txBody>
                    <a:bodyPr/>
                    <a:lstStyle/>
                    <a:p>
                      <a:pPr algn="ctr"/>
                      <a:r>
                        <a:rPr lang="en-US" sz="1600" dirty="0" smtClean="0"/>
                        <a:t>Mini DVR III</a:t>
                      </a:r>
                      <a:endParaRPr lang="en-US" sz="1600" dirty="0"/>
                    </a:p>
                  </a:txBody>
                  <a:tcPr marL="94492" marR="94492"/>
                </a:tc>
                <a:tc>
                  <a:txBody>
                    <a:bodyPr/>
                    <a:lstStyle/>
                    <a:p>
                      <a:pPr algn="ctr"/>
                      <a:r>
                        <a:rPr lang="en-US" sz="1600" dirty="0" smtClean="0"/>
                        <a:t>HD Mini DVR</a:t>
                      </a:r>
                      <a:endParaRPr lang="en-US" sz="1600" dirty="0"/>
                    </a:p>
                  </a:txBody>
                  <a:tcPr marL="94492" marR="94492"/>
                </a:tc>
              </a:tr>
              <a:tr h="370840">
                <a:tc>
                  <a:txBody>
                    <a:bodyPr/>
                    <a:lstStyle/>
                    <a:p>
                      <a:r>
                        <a:rPr lang="en-US" dirty="0" smtClean="0"/>
                        <a:t>KB/second</a:t>
                      </a:r>
                      <a:endParaRPr lang="en-US" dirty="0"/>
                    </a:p>
                  </a:txBody>
                  <a:tcPr marL="94492" marR="94492"/>
                </a:tc>
                <a:tc>
                  <a:txBody>
                    <a:bodyPr/>
                    <a:lstStyle/>
                    <a:p>
                      <a:pPr algn="ctr"/>
                      <a:r>
                        <a:rPr lang="en-US" dirty="0" smtClean="0"/>
                        <a:t>134</a:t>
                      </a:r>
                      <a:endParaRPr lang="en-US" dirty="0"/>
                    </a:p>
                  </a:txBody>
                  <a:tcPr marL="94492" marR="94492"/>
                </a:tc>
                <a:tc>
                  <a:txBody>
                    <a:bodyPr/>
                    <a:lstStyle/>
                    <a:p>
                      <a:pPr algn="ctr"/>
                      <a:r>
                        <a:rPr lang="en-US" dirty="0" smtClean="0"/>
                        <a:t>227</a:t>
                      </a:r>
                      <a:endParaRPr lang="en-US" dirty="0"/>
                    </a:p>
                  </a:txBody>
                  <a:tcPr marL="94492" marR="94492"/>
                </a:tc>
                <a:tc>
                  <a:txBody>
                    <a:bodyPr/>
                    <a:lstStyle/>
                    <a:p>
                      <a:pPr algn="ctr"/>
                      <a:r>
                        <a:rPr lang="en-US" dirty="0" smtClean="0"/>
                        <a:t>894</a:t>
                      </a:r>
                      <a:endParaRPr lang="en-US" dirty="0"/>
                    </a:p>
                  </a:txBody>
                  <a:tcPr marL="94492" marR="94492"/>
                </a:tc>
                <a:tc>
                  <a:txBody>
                    <a:bodyPr/>
                    <a:lstStyle/>
                    <a:p>
                      <a:pPr algn="ctr"/>
                      <a:r>
                        <a:rPr lang="en-US" dirty="0" smtClean="0"/>
                        <a:t>517</a:t>
                      </a:r>
                      <a:endParaRPr lang="en-US" dirty="0"/>
                    </a:p>
                  </a:txBody>
                  <a:tcPr marL="94492" marR="94492"/>
                </a:tc>
              </a:tr>
              <a:tr h="370840">
                <a:tc>
                  <a:txBody>
                    <a:bodyPr/>
                    <a:lstStyle/>
                    <a:p>
                      <a:r>
                        <a:rPr lang="en-US" dirty="0" smtClean="0"/>
                        <a:t>Image Size</a:t>
                      </a:r>
                      <a:endParaRPr lang="en-US" dirty="0"/>
                    </a:p>
                  </a:txBody>
                  <a:tcPr marL="94492" marR="94492"/>
                </a:tc>
                <a:tc>
                  <a:txBody>
                    <a:bodyPr/>
                    <a:lstStyle/>
                    <a:p>
                      <a:pPr algn="ctr"/>
                      <a:r>
                        <a:rPr lang="en-US" dirty="0" smtClean="0"/>
                        <a:t>352 x 224*</a:t>
                      </a:r>
                      <a:endParaRPr lang="en-US" dirty="0"/>
                    </a:p>
                  </a:txBody>
                  <a:tcPr marL="94492" marR="94492"/>
                </a:tc>
                <a:tc>
                  <a:txBody>
                    <a:bodyPr/>
                    <a:lstStyle/>
                    <a:p>
                      <a:pPr algn="ctr"/>
                      <a:r>
                        <a:rPr lang="en-US" dirty="0" smtClean="0"/>
                        <a:t>720 x 480</a:t>
                      </a:r>
                      <a:endParaRPr lang="en-US" dirty="0"/>
                    </a:p>
                  </a:txBody>
                  <a:tcPr marL="94492" marR="94492"/>
                </a:tc>
                <a:tc>
                  <a:txBody>
                    <a:bodyPr/>
                    <a:lstStyle/>
                    <a:p>
                      <a:pPr algn="ctr"/>
                      <a:r>
                        <a:rPr lang="en-US" dirty="0" smtClean="0"/>
                        <a:t>720 x 480</a:t>
                      </a:r>
                      <a:endParaRPr lang="en-US" dirty="0"/>
                    </a:p>
                  </a:txBody>
                  <a:tcPr marL="94492" marR="94492"/>
                </a:tc>
                <a:tc>
                  <a:txBody>
                    <a:bodyPr/>
                    <a:lstStyle/>
                    <a:p>
                      <a:pPr algn="ctr"/>
                      <a:r>
                        <a:rPr lang="en-US" dirty="0" smtClean="0"/>
                        <a:t>848</a:t>
                      </a:r>
                      <a:r>
                        <a:rPr lang="en-US" baseline="0" dirty="0" smtClean="0"/>
                        <a:t> x 480</a:t>
                      </a:r>
                      <a:endParaRPr lang="en-US" dirty="0"/>
                    </a:p>
                  </a:txBody>
                  <a:tcPr marL="94492" marR="94492"/>
                </a:tc>
              </a:tr>
              <a:tr h="370840">
                <a:tc>
                  <a:txBody>
                    <a:bodyPr/>
                    <a:lstStyle/>
                    <a:p>
                      <a:endParaRPr lang="en-US"/>
                    </a:p>
                  </a:txBody>
                  <a:tcPr marL="94492" marR="94492"/>
                </a:tc>
                <a:tc>
                  <a:txBody>
                    <a:bodyPr/>
                    <a:lstStyle/>
                    <a:p>
                      <a:pPr algn="ctr"/>
                      <a:endParaRPr lang="en-US"/>
                    </a:p>
                  </a:txBody>
                  <a:tcPr marL="94492" marR="94492"/>
                </a:tc>
                <a:tc>
                  <a:txBody>
                    <a:bodyPr/>
                    <a:lstStyle/>
                    <a:p>
                      <a:pPr algn="ctr"/>
                      <a:endParaRPr lang="en-US"/>
                    </a:p>
                  </a:txBody>
                  <a:tcPr marL="94492" marR="94492"/>
                </a:tc>
                <a:tc>
                  <a:txBody>
                    <a:bodyPr/>
                    <a:lstStyle/>
                    <a:p>
                      <a:pPr algn="ctr"/>
                      <a:endParaRPr lang="en-US"/>
                    </a:p>
                  </a:txBody>
                  <a:tcPr marL="94492" marR="94492"/>
                </a:tc>
                <a:tc>
                  <a:txBody>
                    <a:bodyPr/>
                    <a:lstStyle/>
                    <a:p>
                      <a:pPr algn="ctr"/>
                      <a:endParaRPr lang="en-US" dirty="0"/>
                    </a:p>
                  </a:txBody>
                  <a:tcPr marL="94492" marR="94492"/>
                </a:tc>
              </a:tr>
            </a:tbl>
          </a:graphicData>
        </a:graphic>
      </p:graphicFrame>
      <p:sp>
        <p:nvSpPr>
          <p:cNvPr id="5" name="TextBox 4"/>
          <p:cNvSpPr txBox="1"/>
          <p:nvPr/>
        </p:nvSpPr>
        <p:spPr>
          <a:xfrm>
            <a:off x="685800" y="5105400"/>
            <a:ext cx="8001000" cy="646331"/>
          </a:xfrm>
          <a:prstGeom prst="rect">
            <a:avLst/>
          </a:prstGeom>
          <a:noFill/>
        </p:spPr>
        <p:txBody>
          <a:bodyPr wrap="square" rtlCol="0">
            <a:spAutoFit/>
          </a:bodyPr>
          <a:lstStyle/>
          <a:p>
            <a:r>
              <a:rPr lang="en-US" dirty="0" smtClean="0"/>
              <a:t>* Later found that there is a higher resolution mode available, but difficult to find in the menu system</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Delayed Recording</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None of these units allow you to preprogram times to start and stop recording</a:t>
            </a:r>
          </a:p>
          <a:p>
            <a:pPr lvl="1"/>
            <a:r>
              <a:rPr lang="en-US" dirty="0" smtClean="0"/>
              <a:t>I would have thought those that are intended for security use would have this feature</a:t>
            </a:r>
          </a:p>
          <a:p>
            <a:r>
              <a:rPr lang="en-US" dirty="0" smtClean="0"/>
              <a:t>But any that have “Automobile mode” can be inexpensively converted to do this</a:t>
            </a:r>
          </a:p>
          <a:p>
            <a:pPr lvl="1"/>
            <a:r>
              <a:rPr lang="en-US" dirty="0" smtClean="0"/>
              <a:t>This mode is intended to have the unit record in a car whenever the car is running</a:t>
            </a:r>
          </a:p>
          <a:p>
            <a:pPr lvl="1"/>
            <a:r>
              <a:rPr lang="en-US" dirty="0" smtClean="0"/>
              <a:t>Looks for external power to be applied, and automatically records whenever power is applied</a:t>
            </a:r>
          </a:p>
          <a:p>
            <a:r>
              <a:rPr lang="en-US" dirty="0" smtClean="0"/>
              <a:t>Note that I’ve found that not all vendors know that their units have this feature</a:t>
            </a:r>
          </a:p>
          <a:p>
            <a:pPr lvl="1"/>
            <a:r>
              <a:rPr lang="en-US" dirty="0" smtClean="0"/>
              <a:t>One I purchase thinking it didn’t have it, actually did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Delayed Recording</a:t>
            </a:r>
            <a:endParaRPr lang="en-US" dirty="0"/>
          </a:p>
        </p:txBody>
      </p:sp>
      <p:sp>
        <p:nvSpPr>
          <p:cNvPr id="4" name="Content Placeholder 3"/>
          <p:cNvSpPr>
            <a:spLocks noGrp="1"/>
          </p:cNvSpPr>
          <p:nvPr>
            <p:ph sz="half" idx="1"/>
          </p:nvPr>
        </p:nvSpPr>
        <p:spPr/>
        <p:txBody>
          <a:bodyPr>
            <a:normAutofit fontScale="85000" lnSpcReduction="10000"/>
          </a:bodyPr>
          <a:lstStyle/>
          <a:p>
            <a:r>
              <a:rPr lang="en-US" dirty="0" smtClean="0"/>
              <a:t>A NEEWER Digital Time Switch (Cn101A) from various </a:t>
            </a:r>
            <a:r>
              <a:rPr lang="en-US" dirty="0" err="1" smtClean="0"/>
              <a:t>Ebay</a:t>
            </a:r>
            <a:r>
              <a:rPr lang="en-US" dirty="0" smtClean="0"/>
              <a:t> vendors does the trick</a:t>
            </a:r>
          </a:p>
          <a:p>
            <a:pPr lvl="1"/>
            <a:r>
              <a:rPr lang="en-US" dirty="0" smtClean="0"/>
              <a:t>&lt;$10 shipped</a:t>
            </a:r>
          </a:p>
          <a:p>
            <a:r>
              <a:rPr lang="en-US" dirty="0" smtClean="0"/>
              <a:t>Simple wiring of 12 volt DC on input and output</a:t>
            </a:r>
          </a:p>
          <a:p>
            <a:r>
              <a:rPr lang="en-US" dirty="0" smtClean="0"/>
              <a:t>Set time on unit</a:t>
            </a:r>
          </a:p>
          <a:p>
            <a:pPr lvl="1"/>
            <a:r>
              <a:rPr lang="en-US" dirty="0" smtClean="0"/>
              <a:t>Set on and off time for output power</a:t>
            </a:r>
          </a:p>
          <a:p>
            <a:r>
              <a:rPr lang="en-US" dirty="0" smtClean="0"/>
              <a:t>Will then apply 12 volt to DVR at desired time to start recording</a:t>
            </a:r>
          </a:p>
          <a:p>
            <a:pPr lvl="1"/>
            <a:r>
              <a:rPr lang="en-US" dirty="0" smtClean="0"/>
              <a:t>Make sure DVR’s Automobile mode has been activated</a:t>
            </a:r>
          </a:p>
          <a:p>
            <a:endParaRPr lang="en-US" dirty="0"/>
          </a:p>
        </p:txBody>
      </p:sp>
      <p:pic>
        <p:nvPicPr>
          <p:cNvPr id="6" name="Content Placeholder 5" descr="P1010825.JPG"/>
          <p:cNvPicPr>
            <a:picLocks noGrp="1" noChangeAspect="1"/>
          </p:cNvPicPr>
          <p:nvPr>
            <p:ph sz="half" idx="2"/>
          </p:nvPr>
        </p:nvPicPr>
        <p:blipFill>
          <a:blip r:embed="rId3" cstate="print"/>
          <a:srcRect l="13207" t="15540" r="22642" b="14020"/>
          <a:stretch>
            <a:fillRect/>
          </a:stretch>
        </p:blipFill>
        <p:spPr>
          <a:xfrm>
            <a:off x="4876800" y="2057400"/>
            <a:ext cx="3793671" cy="31242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Camilla 21 July 2016</a:t>
            </a:r>
            <a:br>
              <a:rPr lang="en-US" dirty="0" smtClean="0"/>
            </a:br>
            <a:r>
              <a:rPr lang="en-US" dirty="0" smtClean="0"/>
              <a:t>Parallel Video Feeds from C-14</a:t>
            </a:r>
            <a:endParaRPr lang="en-US" dirty="0"/>
          </a:p>
        </p:txBody>
      </p:sp>
      <p:pic>
        <p:nvPicPr>
          <p:cNvPr id="5" name="Camilla_MOVI0025.MOV">
            <a:hlinkClick r:id="" action="ppaction://media"/>
          </p:cNvPr>
          <p:cNvPicPr>
            <a:picLocks noGrp="1" noRot="1" noChangeAspect="1"/>
          </p:cNvPicPr>
          <p:nvPr>
            <p:ph sz="half" idx="1"/>
            <a:videoFile r:link="rId1"/>
          </p:nvPr>
        </p:nvPicPr>
        <p:blipFill>
          <a:blip r:embed="rId4" cstate="print"/>
          <a:stretch>
            <a:fillRect/>
          </a:stretch>
        </p:blipFill>
        <p:spPr>
          <a:xfrm>
            <a:off x="660400" y="2514600"/>
            <a:ext cx="3759200" cy="2819400"/>
          </a:xfrm>
          <a:prstGeom prst="rect">
            <a:avLst/>
          </a:prstGeom>
        </p:spPr>
      </p:pic>
      <p:pic>
        <p:nvPicPr>
          <p:cNvPr id="6" name="Camilla_Conard_07_21_2016_07_15_04_Smaller.avi">
            <a:hlinkClick r:id="" action="ppaction://media"/>
          </p:cNvPr>
          <p:cNvPicPr>
            <a:picLocks noGrp="1" noRot="1" noChangeAspect="1"/>
          </p:cNvPicPr>
          <p:nvPr>
            <p:ph sz="half" idx="2"/>
            <a:videoFile r:link="rId2"/>
          </p:nvPr>
        </p:nvPicPr>
        <p:blipFill>
          <a:blip r:embed="rId5" cstate="print"/>
          <a:stretch>
            <a:fillRect/>
          </a:stretch>
        </p:blipFill>
        <p:spPr>
          <a:xfrm>
            <a:off x="4724400" y="2514600"/>
            <a:ext cx="3759200" cy="2819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Approximate SNR</a:t>
            </a:r>
            <a:endParaRPr lang="en-US" dirty="0"/>
          </a:p>
        </p:txBody>
      </p:sp>
      <p:graphicFrame>
        <p:nvGraphicFramePr>
          <p:cNvPr id="7" name="Content Placeholder 6"/>
          <p:cNvGraphicFramePr>
            <a:graphicFrameLocks noGrp="1"/>
          </p:cNvGraphicFramePr>
          <p:nvPr>
            <p:ph sz="quarter" idx="1"/>
          </p:nvPr>
        </p:nvGraphicFramePr>
        <p:xfrm>
          <a:off x="457200" y="2362200"/>
          <a:ext cx="8229600" cy="17526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dirty="0" smtClean="0"/>
                        <a:t>Star</a:t>
                      </a:r>
                      <a:endParaRPr lang="en-US" dirty="0"/>
                    </a:p>
                  </a:txBody>
                  <a:tcPr/>
                </a:tc>
                <a:tc>
                  <a:txBody>
                    <a:bodyPr/>
                    <a:lstStyle/>
                    <a:p>
                      <a:pPr algn="ctr"/>
                      <a:r>
                        <a:rPr lang="en-US" dirty="0" smtClean="0"/>
                        <a:t>Magnitude</a:t>
                      </a:r>
                      <a:endParaRPr lang="en-US" dirty="0"/>
                    </a:p>
                  </a:txBody>
                  <a:tcPr/>
                </a:tc>
                <a:tc>
                  <a:txBody>
                    <a:bodyPr/>
                    <a:lstStyle/>
                    <a:p>
                      <a:pPr algn="ctr"/>
                      <a:r>
                        <a:rPr lang="en-US" dirty="0" smtClean="0"/>
                        <a:t>Direct</a:t>
                      </a:r>
                      <a:r>
                        <a:rPr lang="en-US" baseline="0" dirty="0" smtClean="0"/>
                        <a:t> to Laptop</a:t>
                      </a:r>
                      <a:endParaRPr lang="en-US" dirty="0"/>
                    </a:p>
                  </a:txBody>
                  <a:tcPr/>
                </a:tc>
                <a:tc>
                  <a:txBody>
                    <a:bodyPr/>
                    <a:lstStyle/>
                    <a:p>
                      <a:pPr algn="ctr"/>
                      <a:r>
                        <a:rPr lang="en-US" dirty="0" smtClean="0"/>
                        <a:t>DVR</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11.3</a:t>
                      </a:r>
                      <a:endParaRPr lang="en-US" dirty="0"/>
                    </a:p>
                  </a:txBody>
                  <a:tcPr/>
                </a:tc>
                <a:tc>
                  <a:txBody>
                    <a:bodyPr/>
                    <a:lstStyle/>
                    <a:p>
                      <a:pPr algn="ctr"/>
                      <a:r>
                        <a:rPr lang="en-US" dirty="0" smtClean="0"/>
                        <a:t>5.5</a:t>
                      </a:r>
                      <a:endParaRPr lang="en-US" dirty="0"/>
                    </a:p>
                  </a:txBody>
                  <a:tcPr/>
                </a:tc>
                <a:tc>
                  <a:txBody>
                    <a:bodyPr/>
                    <a:lstStyle/>
                    <a:p>
                      <a:pPr algn="ctr"/>
                      <a:r>
                        <a:rPr lang="en-US" dirty="0" smtClean="0"/>
                        <a:t>4.1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10.6</a:t>
                      </a:r>
                      <a:endParaRPr lang="en-US" dirty="0"/>
                    </a:p>
                  </a:txBody>
                  <a:tcPr/>
                </a:tc>
                <a:tc>
                  <a:txBody>
                    <a:bodyPr/>
                    <a:lstStyle/>
                    <a:p>
                      <a:pPr algn="ctr"/>
                      <a:r>
                        <a:rPr lang="en-US" dirty="0" smtClean="0"/>
                        <a:t>6.0</a:t>
                      </a:r>
                      <a:endParaRPr lang="en-US" dirty="0"/>
                    </a:p>
                  </a:txBody>
                  <a:tcPr/>
                </a:tc>
                <a:tc>
                  <a:txBody>
                    <a:bodyPr/>
                    <a:lstStyle/>
                    <a:p>
                      <a:pPr algn="ctr"/>
                      <a:r>
                        <a:rPr lang="en-US" dirty="0" smtClean="0"/>
                        <a:t>4.3</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9.9</a:t>
                      </a:r>
                      <a:endParaRPr lang="en-US" dirty="0"/>
                    </a:p>
                  </a:txBody>
                  <a:tcPr/>
                </a:tc>
                <a:tc>
                  <a:txBody>
                    <a:bodyPr/>
                    <a:lstStyle/>
                    <a:p>
                      <a:pPr algn="ctr"/>
                      <a:r>
                        <a:rPr lang="en-US" dirty="0" smtClean="0"/>
                        <a:t>7.2</a:t>
                      </a:r>
                      <a:endParaRPr lang="en-US" dirty="0"/>
                    </a:p>
                  </a:txBody>
                  <a:tcPr/>
                </a:tc>
                <a:tc>
                  <a:txBody>
                    <a:bodyPr/>
                    <a:lstStyle/>
                    <a:p>
                      <a:pPr algn="ctr"/>
                      <a:r>
                        <a:rPr lang="en-US" dirty="0" smtClean="0"/>
                        <a:t>6.6</a:t>
                      </a:r>
                      <a:endParaRPr lang="en-US"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of Low SNR Recording</a:t>
            </a:r>
            <a:endParaRPr lang="en-US" dirty="0"/>
          </a:p>
        </p:txBody>
      </p:sp>
      <p:pic>
        <p:nvPicPr>
          <p:cNvPr id="4" name="074317.AVI">
            <a:hlinkClick r:id="" action="ppaction://media"/>
          </p:cNvPr>
          <p:cNvPicPr>
            <a:picLocks noGrp="1" noRot="1" noChangeAspect="1"/>
          </p:cNvPicPr>
          <p:nvPr>
            <p:ph sz="quarter" idx="1"/>
            <a:videoFile r:link="rId1"/>
          </p:nvPr>
        </p:nvPicPr>
        <p:blipFill>
          <a:blip r:embed="rId3" cstate="print"/>
          <a:stretch>
            <a:fillRect/>
          </a:stretch>
        </p:blipFill>
        <p:spPr>
          <a:xfrm>
            <a:off x="1125538" y="1527175"/>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 Speed Data Collection</a:t>
            </a:r>
            <a:endParaRPr lang="en-US" dirty="0"/>
          </a:p>
        </p:txBody>
      </p:sp>
      <p:sp>
        <p:nvSpPr>
          <p:cNvPr id="5" name="Content Placeholder 4"/>
          <p:cNvSpPr>
            <a:spLocks noGrp="1"/>
          </p:cNvSpPr>
          <p:nvPr>
            <p:ph sz="quarter" idx="1"/>
          </p:nvPr>
        </p:nvSpPr>
        <p:spPr/>
        <p:txBody>
          <a:bodyPr>
            <a:normAutofit/>
          </a:bodyPr>
          <a:lstStyle/>
          <a:p>
            <a:r>
              <a:rPr lang="en-US" dirty="0" smtClean="0"/>
              <a:t>Only a few high speed data collections were attempted since the October meeting</a:t>
            </a:r>
          </a:p>
          <a:p>
            <a:pPr lvl="1"/>
            <a:r>
              <a:rPr lang="en-US" dirty="0" smtClean="0"/>
              <a:t>These were all lunar occultation disappearances</a:t>
            </a:r>
          </a:p>
          <a:p>
            <a:r>
              <a:rPr lang="en-US" dirty="0" smtClean="0"/>
              <a:t>The most successful was the </a:t>
            </a:r>
            <a:r>
              <a:rPr lang="en-US" dirty="0" err="1" smtClean="0"/>
              <a:t>Aldebaron</a:t>
            </a:r>
            <a:r>
              <a:rPr lang="en-US" dirty="0" smtClean="0"/>
              <a:t> total lunar occultation event in January</a:t>
            </a:r>
          </a:p>
          <a:p>
            <a:pPr lvl="1"/>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Comments</a:t>
            </a:r>
            <a:endParaRPr lang="en-US" dirty="0"/>
          </a:p>
        </p:txBody>
      </p:sp>
      <p:sp>
        <p:nvSpPr>
          <p:cNvPr id="6" name="Content Placeholder 5"/>
          <p:cNvSpPr>
            <a:spLocks noGrp="1"/>
          </p:cNvSpPr>
          <p:nvPr>
            <p:ph sz="quarter" idx="1"/>
          </p:nvPr>
        </p:nvSpPr>
        <p:spPr/>
        <p:txBody>
          <a:bodyPr/>
          <a:lstStyle/>
          <a:p>
            <a:r>
              <a:rPr lang="en-US" dirty="0" smtClean="0"/>
              <a:t>Other than video quality (!), these are nicely featured and very compact</a:t>
            </a:r>
          </a:p>
          <a:p>
            <a:r>
              <a:rPr lang="en-US" dirty="0" smtClean="0"/>
              <a:t>For targets with good signal level and magnitude drop, they are perfectly serviceable</a:t>
            </a:r>
          </a:p>
          <a:p>
            <a:r>
              <a:rPr lang="en-US" dirty="0" smtClean="0"/>
              <a:t>I now routinely use these for back-up on every observation I make</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sp>
        <p:nvSpPr>
          <p:cNvPr id="2" name="Title 1"/>
          <p:cNvSpPr>
            <a:spLocks noGrp="1"/>
          </p:cNvSpPr>
          <p:nvPr>
            <p:ph type="title"/>
          </p:nvPr>
        </p:nvSpPr>
        <p:spPr/>
        <p:txBody>
          <a:bodyPr/>
          <a:lstStyle/>
          <a:p>
            <a:r>
              <a:rPr lang="en-US" dirty="0" smtClean="0"/>
              <a:t>SEXTA System for IOTA Mid-Atlantic</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EXTA Box for IOTA Mid-Atlantic</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The original EXTA (Exposure Time Analyzer) was invented by Gerhard </a:t>
            </a:r>
            <a:r>
              <a:rPr lang="en-US" dirty="0" err="1" smtClean="0"/>
              <a:t>Dangl</a:t>
            </a:r>
            <a:endParaRPr lang="en-US" dirty="0" smtClean="0"/>
          </a:p>
          <a:p>
            <a:r>
              <a:rPr lang="en-US" dirty="0" smtClean="0"/>
              <a:t>We built a SEXTA (Southern Exposure Time Array), as developed by Tony Barry and Dave </a:t>
            </a:r>
            <a:r>
              <a:rPr lang="en-US" dirty="0" err="1" smtClean="0"/>
              <a:t>Gault</a:t>
            </a:r>
            <a:endParaRPr lang="en-US" dirty="0" smtClean="0"/>
          </a:p>
          <a:p>
            <a:pPr lvl="1"/>
            <a:r>
              <a:rPr lang="en-US" dirty="0" smtClean="0"/>
              <a:t>See “Verifying timestamps of occultation observation systems”, Barry et al.</a:t>
            </a:r>
          </a:p>
          <a:p>
            <a:pPr lvl="1"/>
            <a:r>
              <a:rPr lang="en-US" dirty="0" smtClean="0"/>
              <a:t>http://www.kuriwaobservatory.com/SEXTA/SEXTA-Paper.pdf</a:t>
            </a:r>
          </a:p>
          <a:p>
            <a:r>
              <a:rPr lang="en-US" dirty="0" smtClean="0"/>
              <a:t>The assembly was done by Bob </a:t>
            </a:r>
            <a:r>
              <a:rPr lang="en-US" dirty="0" err="1" smtClean="0"/>
              <a:t>Auburger</a:t>
            </a:r>
            <a:r>
              <a:rPr lang="en-US" dirty="0" smtClean="0"/>
              <a:t>, using the excellent online instructions provided by Tony and Dave on the kuriwaobservatory.com website</a:t>
            </a:r>
          </a:p>
          <a:p>
            <a:r>
              <a:rPr lang="en-US" dirty="0" smtClean="0"/>
              <a:t>The system was built into a small tool box, to allow for easy shipping of the system</a:t>
            </a:r>
          </a:p>
          <a:p>
            <a:pPr lvl="1"/>
            <a:r>
              <a:rPr lang="en-US" dirty="0" smtClean="0"/>
              <a:t>We intend to loan it out to US IOTA members having a need for it</a:t>
            </a:r>
          </a:p>
          <a:p>
            <a:pPr lvl="1"/>
            <a:r>
              <a:rPr lang="en-US" dirty="0" smtClean="0"/>
              <a:t>C-mount lenses are available with it to allow your camera to image the display</a:t>
            </a:r>
            <a:endParaRPr lang="en-US" dirty="0"/>
          </a:p>
        </p:txBody>
      </p:sp>
      <p:pic>
        <p:nvPicPr>
          <p:cNvPr id="5" name="Picture 4" descr="EXTA Photo.jpg"/>
          <p:cNvPicPr>
            <a:picLocks noChangeAspect="1"/>
          </p:cNvPicPr>
          <p:nvPr/>
        </p:nvPicPr>
        <p:blipFill>
          <a:blip r:embed="rId2" cstate="print"/>
          <a:stretch>
            <a:fillRect/>
          </a:stretch>
        </p:blipFill>
        <p:spPr>
          <a:xfrm>
            <a:off x="4495166" y="1676400"/>
            <a:ext cx="3918495" cy="3886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It?</a:t>
            </a:r>
            <a:endParaRPr lang="en-US" dirty="0"/>
          </a:p>
        </p:txBody>
      </p:sp>
      <p:sp>
        <p:nvSpPr>
          <p:cNvPr id="5" name="Content Placeholder 4"/>
          <p:cNvSpPr>
            <a:spLocks noGrp="1"/>
          </p:cNvSpPr>
          <p:nvPr>
            <p:ph sz="quarter" idx="1"/>
          </p:nvPr>
        </p:nvSpPr>
        <p:spPr/>
        <p:txBody>
          <a:bodyPr>
            <a:normAutofit/>
          </a:bodyPr>
          <a:lstStyle/>
          <a:p>
            <a:r>
              <a:rPr lang="en-US" dirty="0" smtClean="0"/>
              <a:t>SEXTA = Southern </a:t>
            </a:r>
            <a:r>
              <a:rPr lang="en-US" dirty="0" err="1" smtClean="0"/>
              <a:t>EXposure</a:t>
            </a:r>
            <a:r>
              <a:rPr lang="en-US" dirty="0" smtClean="0"/>
              <a:t> Time Analyzer</a:t>
            </a:r>
          </a:p>
          <a:p>
            <a:r>
              <a:rPr lang="en-US" dirty="0" smtClean="0"/>
              <a:t>This is a GPS receiver, that displays time by illuminating 500 individual LEDs sequentially for periods as short as 0.002 seconds each</a:t>
            </a:r>
          </a:p>
          <a:p>
            <a:r>
              <a:rPr lang="en-US" dirty="0" smtClean="0"/>
              <a:t>The camera being tested is pointed at the display, and recorded</a:t>
            </a:r>
          </a:p>
          <a:p>
            <a:pPr lvl="1"/>
            <a:r>
              <a:rPr lang="en-US" dirty="0" smtClean="0"/>
              <a:t>The resulting image with the camera’s (or time inserter’s) time stamp can be compared to the EXTA’s display to calculate absolute time error</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Do We Need It?</a:t>
            </a:r>
            <a:endParaRPr lang="en-US" dirty="0"/>
          </a:p>
        </p:txBody>
      </p:sp>
      <p:sp>
        <p:nvSpPr>
          <p:cNvPr id="6" name="Content Placeholder 5"/>
          <p:cNvSpPr>
            <a:spLocks noGrp="1"/>
          </p:cNvSpPr>
          <p:nvPr>
            <p:ph sz="quarter" idx="1"/>
          </p:nvPr>
        </p:nvSpPr>
        <p:spPr/>
        <p:txBody>
          <a:bodyPr>
            <a:normAutofit fontScale="92500" lnSpcReduction="20000"/>
          </a:bodyPr>
          <a:lstStyle/>
          <a:p>
            <a:r>
              <a:rPr lang="en-US" dirty="0" smtClean="0"/>
              <a:t>It just looks neat, and is a great conversation piece</a:t>
            </a:r>
          </a:p>
          <a:p>
            <a:pPr lvl="1"/>
            <a:r>
              <a:rPr lang="en-US" dirty="0" smtClean="0"/>
              <a:t>Imaging borrowing it for your next dinner party!</a:t>
            </a:r>
          </a:p>
          <a:p>
            <a:r>
              <a:rPr lang="en-US" dirty="0" smtClean="0"/>
              <a:t>Gerhard, Tony, Dave, and others have already performed measurement on the vast majority of analog cameras and time inserters used in our work</a:t>
            </a:r>
          </a:p>
          <a:p>
            <a:pPr lvl="1"/>
            <a:r>
              <a:rPr lang="en-US" dirty="0" smtClean="0"/>
              <a:t>There is likely little to be gained here, except to test a few of the odd cameras out there (for example, verifying my </a:t>
            </a:r>
            <a:r>
              <a:rPr lang="en-US" dirty="0" err="1" smtClean="0"/>
              <a:t>Stellacam</a:t>
            </a:r>
            <a:r>
              <a:rPr lang="en-US" dirty="0" smtClean="0"/>
              <a:t> EX’s and monochrome </a:t>
            </a:r>
            <a:r>
              <a:rPr lang="en-US" dirty="0" err="1" smtClean="0"/>
              <a:t>Malincam</a:t>
            </a:r>
            <a:r>
              <a:rPr lang="en-US" dirty="0" smtClean="0"/>
              <a:t> behave like </a:t>
            </a:r>
            <a:r>
              <a:rPr lang="en-US" dirty="0" err="1" smtClean="0"/>
              <a:t>Mintron</a:t>
            </a:r>
            <a:r>
              <a:rPr lang="en-US" dirty="0" smtClean="0"/>
              <a:t> 12V’s)</a:t>
            </a:r>
          </a:p>
          <a:p>
            <a:r>
              <a:rPr lang="en-US" dirty="0" smtClean="0"/>
              <a:t>The primary driver for our fabricating this device is for testing the time accuracy of less typical cameras that may be used for specialized observations (very faint targets, high speed recording, etc.)</a:t>
            </a:r>
          </a:p>
          <a:p>
            <a:pPr lvl="1"/>
            <a:r>
              <a:rPr lang="en-US" dirty="0" err="1" smtClean="0"/>
              <a:t>emCCDs</a:t>
            </a:r>
            <a:endParaRPr lang="en-US" dirty="0" smtClean="0"/>
          </a:p>
          <a:p>
            <a:pPr lvl="1"/>
            <a:r>
              <a:rPr lang="en-US" dirty="0" smtClean="0"/>
              <a:t>Low noise CMOS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and Inputs</a:t>
            </a:r>
            <a:endParaRPr lang="en-US" dirty="0"/>
          </a:p>
        </p:txBody>
      </p:sp>
      <p:pic>
        <p:nvPicPr>
          <p:cNvPr id="6" name="Content Placeholder 5" descr="P1010839.JPG"/>
          <p:cNvPicPr>
            <a:picLocks noGrp="1" noChangeAspect="1"/>
          </p:cNvPicPr>
          <p:nvPr>
            <p:ph sz="quarter" idx="1"/>
          </p:nvPr>
        </p:nvPicPr>
        <p:blipFill>
          <a:blip r:embed="rId2" cstate="print"/>
          <a:stretch>
            <a:fillRect/>
          </a:stretch>
        </p:blipFill>
        <p:spPr>
          <a:xfrm>
            <a:off x="1536224" y="1550035"/>
            <a:ext cx="6035040" cy="452628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a:t>
            </a:r>
            <a:endParaRPr lang="en-US" dirty="0"/>
          </a:p>
        </p:txBody>
      </p:sp>
      <p:pic>
        <p:nvPicPr>
          <p:cNvPr id="4" name="Content Placeholder 3" descr="P1010840.JPG"/>
          <p:cNvPicPr>
            <a:picLocks noGrp="1" noChangeAspect="1"/>
          </p:cNvPicPr>
          <p:nvPr>
            <p:ph sz="quarter" idx="1"/>
          </p:nvPr>
        </p:nvPicPr>
        <p:blipFill>
          <a:blip r:embed="rId2" cstate="print"/>
          <a:stretch>
            <a:fillRect/>
          </a:stretch>
        </p:blipFill>
        <p:spPr>
          <a:xfrm>
            <a:off x="1536224" y="1550035"/>
            <a:ext cx="6035040" cy="452628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Video—</a:t>
            </a:r>
            <a:r>
              <a:rPr lang="en-US" dirty="0" err="1" smtClean="0"/>
              <a:t>Stellacam</a:t>
            </a:r>
            <a:r>
              <a:rPr lang="en-US" dirty="0" smtClean="0"/>
              <a:t> EX with Integration</a:t>
            </a:r>
            <a:endParaRPr lang="en-US" dirty="0"/>
          </a:p>
        </p:txBody>
      </p:sp>
      <p:pic>
        <p:nvPicPr>
          <p:cNvPr id="4" name="2016-07-04 15.35.59 EXTA Test 4 July 16 A Short.avi">
            <a:hlinkClick r:id="" action="ppaction://media"/>
          </p:cNvPr>
          <p:cNvPicPr>
            <a:picLocks noGrp="1" noRot="1" noChangeAspect="1"/>
          </p:cNvPicPr>
          <p:nvPr>
            <p:ph sz="quarter" idx="1"/>
            <a:videoFile r:link="rId1"/>
          </p:nvPr>
        </p:nvPicPr>
        <p:blipFill>
          <a:blip r:embed="rId3" cstate="print"/>
          <a:stretch>
            <a:fillRect/>
          </a:stretch>
        </p:blipFill>
        <p:spPr>
          <a:xfrm>
            <a:off x="1125538" y="1527175"/>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Image with Kiwi</a:t>
            </a:r>
            <a:endParaRPr lang="en-US" dirty="0"/>
          </a:p>
        </p:txBody>
      </p:sp>
      <p:pic>
        <p:nvPicPr>
          <p:cNvPr id="4" name="Content Placeholder 3" descr="Kiwi LED.jpg"/>
          <p:cNvPicPr>
            <a:picLocks noGrp="1" noChangeAspect="1"/>
          </p:cNvPicPr>
          <p:nvPr>
            <p:ph sz="quarter" idx="1"/>
          </p:nvPr>
        </p:nvPicPr>
        <p:blipFill>
          <a:blip r:embed="rId2" cstate="print"/>
          <a:srcRect l="1868" t="8264" r="2610" b="18403"/>
          <a:stretch>
            <a:fillRect/>
          </a:stretch>
        </p:blipFill>
        <p:spPr>
          <a:xfrm>
            <a:off x="1371600" y="1752600"/>
            <a:ext cx="6497781" cy="42672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Image with Kiwi</a:t>
            </a:r>
            <a:endParaRPr lang="en-US" dirty="0"/>
          </a:p>
        </p:txBody>
      </p:sp>
      <p:pic>
        <p:nvPicPr>
          <p:cNvPr id="6146" name="Picture 2"/>
          <p:cNvPicPr>
            <a:picLocks noGrp="1" noChangeAspect="1" noChangeArrowheads="1"/>
          </p:cNvPicPr>
          <p:nvPr>
            <p:ph sz="quarter" idx="1"/>
          </p:nvPr>
        </p:nvPicPr>
        <p:blipFill>
          <a:blip r:embed="rId2" cstate="print"/>
          <a:srcRect l="12138" t="39931" r="38985" b="15069"/>
          <a:stretch>
            <a:fillRect/>
          </a:stretch>
        </p:blipFill>
        <p:spPr bwMode="auto">
          <a:xfrm>
            <a:off x="1447800" y="1828800"/>
            <a:ext cx="6248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Test Set-up for Bright Targets</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C-14 on GEM mount</a:t>
            </a:r>
          </a:p>
          <a:p>
            <a:r>
              <a:rPr lang="en-US" dirty="0" smtClean="0"/>
              <a:t>Innovations Foresight ONAG-XM (On-Axis Guider)</a:t>
            </a:r>
          </a:p>
          <a:p>
            <a:r>
              <a:rPr lang="en-US" dirty="0" smtClean="0"/>
              <a:t>Visible leg</a:t>
            </a:r>
          </a:p>
          <a:p>
            <a:pPr lvl="1"/>
            <a:r>
              <a:rPr lang="en-US" dirty="0" smtClean="0"/>
              <a:t>Meade 0.33x reducer</a:t>
            </a:r>
          </a:p>
          <a:p>
            <a:pPr lvl="1"/>
            <a:r>
              <a:rPr lang="en-US" dirty="0" err="1" smtClean="0"/>
              <a:t>Stellacam</a:t>
            </a:r>
            <a:r>
              <a:rPr lang="en-US" dirty="0" smtClean="0"/>
              <a:t> EX analog video camera</a:t>
            </a:r>
          </a:p>
          <a:p>
            <a:r>
              <a:rPr lang="en-US" dirty="0" smtClean="0"/>
              <a:t>NIR leg</a:t>
            </a:r>
          </a:p>
          <a:p>
            <a:pPr lvl="1"/>
            <a:r>
              <a:rPr lang="en-US" dirty="0" smtClean="0"/>
              <a:t>Innovations Foresight Adjustable Focal Reducer</a:t>
            </a:r>
          </a:p>
          <a:p>
            <a:pPr lvl="1"/>
            <a:r>
              <a:rPr lang="en-US" dirty="0" smtClean="0"/>
              <a:t>Camera being tested</a:t>
            </a:r>
            <a:endParaRPr lang="en-US" dirty="0"/>
          </a:p>
        </p:txBody>
      </p:sp>
      <p:pic>
        <p:nvPicPr>
          <p:cNvPr id="40962" name="Picture 2" descr="ONAG_XM"/>
          <p:cNvPicPr>
            <a:picLocks noChangeAspect="1" noChangeArrowheads="1"/>
          </p:cNvPicPr>
          <p:nvPr/>
        </p:nvPicPr>
        <p:blipFill>
          <a:blip r:embed="rId2" cstate="print"/>
          <a:srcRect l="17255" r="7451"/>
          <a:stretch>
            <a:fillRect/>
          </a:stretch>
        </p:blipFill>
        <p:spPr bwMode="auto">
          <a:xfrm>
            <a:off x="4800600" y="1981200"/>
            <a:ext cx="3657600" cy="3238501"/>
          </a:xfrm>
          <a:prstGeom prst="rect">
            <a:avLst/>
          </a:prstGeom>
          <a:noFill/>
        </p:spPr>
      </p:pic>
      <p:sp>
        <p:nvSpPr>
          <p:cNvPr id="7" name="TextBox 6"/>
          <p:cNvSpPr txBox="1"/>
          <p:nvPr/>
        </p:nvSpPr>
        <p:spPr>
          <a:xfrm>
            <a:off x="5486400" y="5562600"/>
            <a:ext cx="2971800" cy="276999"/>
          </a:xfrm>
          <a:prstGeom prst="rect">
            <a:avLst/>
          </a:prstGeom>
          <a:noFill/>
        </p:spPr>
        <p:txBody>
          <a:bodyPr wrap="square" rtlCol="0">
            <a:spAutoFit/>
          </a:bodyPr>
          <a:lstStyle/>
          <a:p>
            <a:r>
              <a:rPr lang="en-US" sz="1200" i="1" dirty="0" smtClean="0"/>
              <a:t>Image from Innovations Foresight website</a:t>
            </a:r>
            <a:endParaRPr lang="en-US" sz="12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Image with Kiwi</a:t>
            </a:r>
            <a:endParaRPr lang="en-US" dirty="0"/>
          </a:p>
        </p:txBody>
      </p:sp>
      <p:pic>
        <p:nvPicPr>
          <p:cNvPr id="5122" name="Picture 2"/>
          <p:cNvPicPr>
            <a:picLocks noGrp="1" noChangeAspect="1" noChangeArrowheads="1"/>
          </p:cNvPicPr>
          <p:nvPr>
            <p:ph sz="quarter" idx="1"/>
          </p:nvPr>
        </p:nvPicPr>
        <p:blipFill>
          <a:blip r:embed="rId2" cstate="print"/>
          <a:srcRect l="12138" t="41597" r="38985" b="13403"/>
          <a:stretch>
            <a:fillRect/>
          </a:stretch>
        </p:blipFill>
        <p:spPr bwMode="auto">
          <a:xfrm>
            <a:off x="1371600" y="1905000"/>
            <a:ext cx="6364111"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of Operation</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Near-term Use Plans</a:t>
            </a:r>
            <a:endParaRPr lang="en-US" dirty="0"/>
          </a:p>
        </p:txBody>
      </p:sp>
      <p:sp>
        <p:nvSpPr>
          <p:cNvPr id="3" name="Content Placeholder 2"/>
          <p:cNvSpPr>
            <a:spLocks noGrp="1"/>
          </p:cNvSpPr>
          <p:nvPr>
            <p:ph sz="quarter" idx="1"/>
          </p:nvPr>
        </p:nvSpPr>
        <p:spPr/>
        <p:txBody>
          <a:bodyPr>
            <a:normAutofit/>
          </a:bodyPr>
          <a:lstStyle/>
          <a:p>
            <a:r>
              <a:rPr lang="en-US" dirty="0" smtClean="0"/>
              <a:t>Testing of </a:t>
            </a:r>
            <a:r>
              <a:rPr lang="en-US" dirty="0" err="1" smtClean="0"/>
              <a:t>emCCDs</a:t>
            </a:r>
            <a:r>
              <a:rPr lang="en-US" dirty="0" smtClean="0"/>
              <a:t> at Bruce </a:t>
            </a:r>
            <a:r>
              <a:rPr lang="en-US" dirty="0" err="1" smtClean="0"/>
              <a:t>Holenstein’s</a:t>
            </a:r>
            <a:r>
              <a:rPr lang="en-US" dirty="0" smtClean="0"/>
              <a:t> company is tentatively scheduled for next Saturday</a:t>
            </a:r>
          </a:p>
          <a:p>
            <a:pPr lvl="1"/>
            <a:r>
              <a:rPr lang="en-US" dirty="0" smtClean="0"/>
              <a:t>Test timing accuracy of cameras and control software developed by Dylan </a:t>
            </a:r>
            <a:r>
              <a:rPr lang="en-US" dirty="0" err="1" smtClean="0"/>
              <a:t>Holenstein</a:t>
            </a:r>
            <a:endParaRPr lang="en-US" dirty="0" smtClean="0"/>
          </a:p>
          <a:p>
            <a:pPr lvl="1"/>
            <a:r>
              <a:rPr lang="en-US" dirty="0" smtClean="0"/>
              <a:t>Still have strange results from a total lunar occultation collected at high speed last year we want to get to the bottom of</a:t>
            </a:r>
          </a:p>
          <a:p>
            <a:r>
              <a:rPr lang="en-US" dirty="0" smtClean="0"/>
              <a:t>Testing of ZWO 224 camera at high frame rates</a:t>
            </a:r>
          </a:p>
          <a:p>
            <a:r>
              <a:rPr lang="en-US" dirty="0" smtClean="0"/>
              <a:t>Testing of Joan Dunham’s ZWO and QHY cameras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Borrow It?</a:t>
            </a:r>
            <a:endParaRPr lang="en-US" dirty="0"/>
          </a:p>
        </p:txBody>
      </p:sp>
      <p:sp>
        <p:nvSpPr>
          <p:cNvPr id="3" name="Content Placeholder 2"/>
          <p:cNvSpPr>
            <a:spLocks noGrp="1"/>
          </p:cNvSpPr>
          <p:nvPr>
            <p:ph sz="quarter" idx="1"/>
          </p:nvPr>
        </p:nvSpPr>
        <p:spPr/>
        <p:txBody>
          <a:bodyPr>
            <a:normAutofit/>
          </a:bodyPr>
          <a:lstStyle/>
          <a:p>
            <a:r>
              <a:rPr lang="en-US" dirty="0" smtClean="0"/>
              <a:t>We expect that it will be in fairly regular use for our team’s work for the next few months</a:t>
            </a:r>
          </a:p>
          <a:p>
            <a:r>
              <a:rPr lang="en-US" dirty="0" smtClean="0"/>
              <a:t>After this period, we will likely be willing to loan it out for a few weeks at a time to any US IOTA members who are interested</a:t>
            </a:r>
          </a:p>
          <a:p>
            <a:r>
              <a:rPr lang="en-US" dirty="0" smtClean="0"/>
              <a:t>You will need to pay for shipping both directions to do this</a:t>
            </a:r>
          </a:p>
          <a:p>
            <a:r>
              <a:rPr lang="en-US" dirty="0" smtClean="0"/>
              <a:t>If you are interested in doing this, contact me at steve.conard@comcast.net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ZWO ASI 224 MC</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Small (62 mm diameter), lightweight</a:t>
            </a:r>
          </a:p>
          <a:p>
            <a:r>
              <a:rPr lang="en-US" dirty="0" smtClean="0"/>
              <a:t>USB 3 interface</a:t>
            </a:r>
          </a:p>
          <a:p>
            <a:r>
              <a:rPr lang="en-US" dirty="0" smtClean="0"/>
              <a:t>1/3” format, 3.75 µm pixels, 1304 x 976</a:t>
            </a:r>
          </a:p>
          <a:p>
            <a:r>
              <a:rPr lang="en-US" dirty="0" smtClean="0"/>
              <a:t>Color, low noise CMOS </a:t>
            </a:r>
          </a:p>
          <a:p>
            <a:pPr lvl="1"/>
            <a:r>
              <a:rPr lang="en-US" dirty="0" smtClean="0"/>
              <a:t>Sony </a:t>
            </a:r>
            <a:r>
              <a:rPr lang="en-US" dirty="0" err="1" smtClean="0"/>
              <a:t>Exmor</a:t>
            </a:r>
            <a:r>
              <a:rPr lang="en-US" dirty="0" smtClean="0"/>
              <a:t>/NIR sensor</a:t>
            </a:r>
          </a:p>
          <a:p>
            <a:pPr lvl="1"/>
            <a:r>
              <a:rPr lang="en-US" dirty="0" smtClean="0"/>
              <a:t>Read noise ~1.5 e</a:t>
            </a:r>
          </a:p>
          <a:p>
            <a:r>
              <a:rPr lang="en-US" dirty="0" smtClean="0"/>
              <a:t>10-bit or 12-bit images</a:t>
            </a:r>
          </a:p>
          <a:p>
            <a:r>
              <a:rPr lang="en-US" dirty="0" smtClean="0"/>
              <a:t>Exposures as short as 32 µsec</a:t>
            </a:r>
          </a:p>
          <a:p>
            <a:r>
              <a:rPr lang="en-US" dirty="0" smtClean="0"/>
              <a:t>2 x 2 binning supported, region of interest windowing</a:t>
            </a:r>
          </a:p>
          <a:p>
            <a:r>
              <a:rPr lang="en-US" dirty="0" smtClean="0"/>
              <a:t>Frame rates as high as 580 fps windowed in 10-bit mode</a:t>
            </a:r>
          </a:p>
          <a:p>
            <a:r>
              <a:rPr lang="en-US" dirty="0" smtClean="0"/>
              <a:t>Important:  This camera has a rolling shutter!</a:t>
            </a:r>
          </a:p>
          <a:p>
            <a:pPr lvl="1"/>
            <a:r>
              <a:rPr lang="en-US" dirty="0" smtClean="0"/>
              <a:t>Pixels across the frame have their exposures started and stopped at different times</a:t>
            </a:r>
          </a:p>
          <a:p>
            <a:pPr lvl="1"/>
            <a:r>
              <a:rPr lang="en-US" dirty="0" smtClean="0"/>
              <a:t>This makes absolute timing more challenging</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ZWO 224 in NIR</a:t>
            </a:r>
            <a:endParaRPr lang="en-US" dirty="0"/>
          </a:p>
        </p:txBody>
      </p:sp>
      <p:sp>
        <p:nvSpPr>
          <p:cNvPr id="4" name="Content Placeholder 3"/>
          <p:cNvSpPr>
            <a:spLocks noGrp="1"/>
          </p:cNvSpPr>
          <p:nvPr>
            <p:ph sz="half" idx="1"/>
          </p:nvPr>
        </p:nvSpPr>
        <p:spPr>
          <a:xfrm>
            <a:off x="457200" y="1752600"/>
            <a:ext cx="4038600" cy="4373563"/>
          </a:xfrm>
        </p:spPr>
        <p:txBody>
          <a:bodyPr/>
          <a:lstStyle/>
          <a:p>
            <a:r>
              <a:rPr lang="en-US" dirty="0" smtClean="0"/>
              <a:t>Even though it is a color sensor, it’s performance only minimally impacted operating in the NIR</a:t>
            </a:r>
          </a:p>
          <a:p>
            <a:pPr lvl="1"/>
            <a:r>
              <a:rPr lang="en-US" dirty="0" smtClean="0"/>
              <a:t>At ~825 nm and longer, the color sensor behaves fairly similar to a monochrome sensor</a:t>
            </a:r>
            <a:endParaRPr lang="en-US" dirty="0"/>
          </a:p>
        </p:txBody>
      </p:sp>
      <p:pic>
        <p:nvPicPr>
          <p:cNvPr id="4098" name="Picture 2"/>
          <p:cNvPicPr>
            <a:picLocks noGrp="1" noChangeAspect="1" noChangeArrowheads="1"/>
          </p:cNvPicPr>
          <p:nvPr>
            <p:ph sz="half" idx="2"/>
          </p:nvPr>
        </p:nvPicPr>
        <p:blipFill>
          <a:blip r:embed="rId2" cstate="print"/>
          <a:srcRect l="5660" t="17240" r="5660" b="7941"/>
          <a:stretch>
            <a:fillRect/>
          </a:stretch>
        </p:blipFill>
        <p:spPr bwMode="auto">
          <a:xfrm>
            <a:off x="4800600" y="2286000"/>
            <a:ext cx="4075387" cy="2514600"/>
          </a:xfrm>
          <a:prstGeom prst="rect">
            <a:avLst/>
          </a:prstGeom>
          <a:noFill/>
          <a:ln w="9525">
            <a:noFill/>
            <a:miter lim="800000"/>
            <a:headEnd/>
            <a:tailEnd/>
          </a:ln>
        </p:spPr>
      </p:pic>
      <p:sp>
        <p:nvSpPr>
          <p:cNvPr id="11" name="Rectangle 10"/>
          <p:cNvSpPr/>
          <p:nvPr/>
        </p:nvSpPr>
        <p:spPr>
          <a:xfrm>
            <a:off x="4953000" y="2590800"/>
            <a:ext cx="2362200" cy="2057400"/>
          </a:xfrm>
          <a:prstGeom prst="rect">
            <a:avLst/>
          </a:prstGeom>
          <a:solidFill>
            <a:srgbClr val="FF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0" y="2590800"/>
            <a:ext cx="1447800" cy="2057400"/>
          </a:xfrm>
          <a:prstGeom prst="rect">
            <a:avLst/>
          </a:prstGeom>
          <a:solidFill>
            <a:srgbClr val="00B05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39000" y="2819400"/>
            <a:ext cx="1676400" cy="646331"/>
          </a:xfrm>
          <a:prstGeom prst="rect">
            <a:avLst/>
          </a:prstGeom>
          <a:noFill/>
        </p:spPr>
        <p:txBody>
          <a:bodyPr wrap="square" rtlCol="0">
            <a:spAutoFit/>
          </a:bodyPr>
          <a:lstStyle/>
          <a:p>
            <a:pPr algn="ctr"/>
            <a:r>
              <a:rPr lang="en-US" dirty="0" smtClean="0"/>
              <a:t>ONAG Transmit Leg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Aldebaron</a:t>
            </a:r>
            <a:r>
              <a:rPr lang="en-US" dirty="0" smtClean="0"/>
              <a:t> Image from ZWO Camera</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Poor image quality is primarily due to defocus</a:t>
            </a:r>
          </a:p>
          <a:p>
            <a:pPr lvl="1"/>
            <a:r>
              <a:rPr lang="en-US" dirty="0" smtClean="0"/>
              <a:t>Needed to make sure image wasn’t saturated</a:t>
            </a:r>
          </a:p>
          <a:p>
            <a:r>
              <a:rPr lang="en-US" dirty="0" smtClean="0"/>
              <a:t>Even if fully focused, there is considerable astigmatism on NIR leg due to transmission through a 45 degree </a:t>
            </a:r>
            <a:r>
              <a:rPr lang="en-US" dirty="0" err="1" smtClean="0"/>
              <a:t>dichroic</a:t>
            </a:r>
            <a:r>
              <a:rPr lang="en-US" dirty="0" smtClean="0"/>
              <a:t> window</a:t>
            </a:r>
          </a:p>
          <a:p>
            <a:pPr lvl="1"/>
            <a:r>
              <a:rPr lang="en-US" dirty="0" smtClean="0"/>
              <a:t>Currently have an astigmatism corrector on order to allow for good NIR focus for fainter targets</a:t>
            </a:r>
            <a:endParaRPr lang="en-US" dirty="0"/>
          </a:p>
        </p:txBody>
      </p:sp>
      <p:pic>
        <p:nvPicPr>
          <p:cNvPr id="1026" name="Picture 2"/>
          <p:cNvPicPr>
            <a:picLocks noGrp="1" noChangeAspect="1" noChangeArrowheads="1"/>
          </p:cNvPicPr>
          <p:nvPr>
            <p:ph sz="half" idx="2"/>
          </p:nvPr>
        </p:nvPicPr>
        <p:blipFill>
          <a:blip r:embed="rId2" cstate="print"/>
          <a:srcRect l="33962" t="34394" r="35364" b="33679"/>
          <a:stretch>
            <a:fillRect/>
          </a:stretch>
        </p:blipFill>
        <p:spPr bwMode="auto">
          <a:xfrm>
            <a:off x="4876800" y="2286000"/>
            <a:ext cx="3854077" cy="276355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Aldebaron</a:t>
            </a:r>
            <a:r>
              <a:rPr lang="en-US" dirty="0" smtClean="0"/>
              <a:t> Disappearance</a:t>
            </a:r>
            <a:endParaRPr lang="en-US" dirty="0"/>
          </a:p>
        </p:txBody>
      </p:sp>
      <p:sp>
        <p:nvSpPr>
          <p:cNvPr id="3" name="Content Placeholder 2"/>
          <p:cNvSpPr>
            <a:spLocks noGrp="1"/>
          </p:cNvSpPr>
          <p:nvPr>
            <p:ph sz="quarter" idx="1"/>
          </p:nvPr>
        </p:nvSpPr>
        <p:spPr/>
        <p:txBody>
          <a:bodyPr/>
          <a:lstStyle/>
          <a:p>
            <a:r>
              <a:rPr lang="en-US" dirty="0" smtClean="0"/>
              <a:t>For this event, a C-14 fed an Innovations Foresight ONAG-XM (On-Axis Guider) provided by Bruce </a:t>
            </a:r>
            <a:r>
              <a:rPr lang="en-US" dirty="0" err="1" smtClean="0"/>
              <a:t>Holenstein</a:t>
            </a:r>
            <a:endParaRPr lang="en-US" dirty="0" smtClean="0"/>
          </a:p>
          <a:p>
            <a:pPr lvl="1"/>
            <a:r>
              <a:rPr lang="en-US" dirty="0" smtClean="0"/>
              <a:t>The visible leg had a </a:t>
            </a:r>
            <a:r>
              <a:rPr lang="en-US" dirty="0" err="1" smtClean="0"/>
              <a:t>Stellacam</a:t>
            </a:r>
            <a:r>
              <a:rPr lang="en-US" dirty="0" smtClean="0"/>
              <a:t> EX camera running without integration, with an IOTA VTI</a:t>
            </a:r>
          </a:p>
          <a:p>
            <a:pPr lvl="1"/>
            <a:r>
              <a:rPr lang="en-US" dirty="0" smtClean="0"/>
              <a:t>The NIR leg had a ZWO 224 color camera running at approximately 230 Hz (binned by 2x2, windowed)</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Leg 30 Hz</a:t>
            </a:r>
            <a:endParaRPr lang="en-US" dirty="0"/>
          </a:p>
        </p:txBody>
      </p:sp>
      <p:pic>
        <p:nvPicPr>
          <p:cNvPr id="4" name="Aldebaran_Conard.wmv">
            <a:hlinkClick r:id="" action="ppaction://media"/>
          </p:cNvPr>
          <p:cNvPicPr>
            <a:picLocks noGrp="1" noRot="1" noChangeAspect="1"/>
          </p:cNvPicPr>
          <p:nvPr>
            <p:ph sz="quarter" idx="1"/>
            <a:videoFile r:link="rId1"/>
          </p:nvPr>
        </p:nvPicPr>
        <p:blipFill>
          <a:blip r:embed="rId3" cstate="print"/>
          <a:stretch>
            <a:fillRect/>
          </a:stretch>
        </p:blipFill>
        <p:spPr>
          <a:xfrm>
            <a:off x="1125538" y="1527175"/>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1173</TotalTime>
  <Words>2179</Words>
  <Application>Microsoft Office PowerPoint</Application>
  <PresentationFormat>On-screen Show (4:3)</PresentationFormat>
  <Paragraphs>282</Paragraphs>
  <Slides>43</Slides>
  <Notes>1</Notes>
  <HiddenSlides>0</HiddenSlides>
  <MMClips>6</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Civic</vt:lpstr>
      <vt:lpstr>Update on Hardware Testing</vt:lpstr>
      <vt:lpstr>ONAG System Use</vt:lpstr>
      <vt:lpstr>High Speed Data Collection</vt:lpstr>
      <vt:lpstr>“Standard” Test Set-up for Bright Targets</vt:lpstr>
      <vt:lpstr>ZWO ASI 224 MC</vt:lpstr>
      <vt:lpstr>ZWO 224 in NIR</vt:lpstr>
      <vt:lpstr>Aldebaron Image from ZWO Camera</vt:lpstr>
      <vt:lpstr>Aldebaron Disappearance</vt:lpstr>
      <vt:lpstr>Visible Leg 30 Hz</vt:lpstr>
      <vt:lpstr>Visible Data</vt:lpstr>
      <vt:lpstr>NIR Leg ~230 Hz</vt:lpstr>
      <vt:lpstr>NIR Leg</vt:lpstr>
      <vt:lpstr>Comments on ONAG Use </vt:lpstr>
      <vt:lpstr>Mini DVRs for Data Collection</vt:lpstr>
      <vt:lpstr>History</vt:lpstr>
      <vt:lpstr>First Attempt—Back to Direct Recording</vt:lpstr>
      <vt:lpstr>Second Attempt—Cheap DVRs</vt:lpstr>
      <vt:lpstr>General Features of the Following DVRs</vt:lpstr>
      <vt:lpstr>DVR #2 Ragecams JXD</vt:lpstr>
      <vt:lpstr>DVR #3 Readymade RC</vt:lpstr>
      <vt:lpstr>DVR #4 Ragecams DVR III</vt:lpstr>
      <vt:lpstr>DVR #5 Stuntcams HD</vt:lpstr>
      <vt:lpstr>Features</vt:lpstr>
      <vt:lpstr>Performance</vt:lpstr>
      <vt:lpstr>Delayed Recording</vt:lpstr>
      <vt:lpstr>Delayed Recording</vt:lpstr>
      <vt:lpstr>Camilla 21 July 2016 Parallel Video Feeds from C-14</vt:lpstr>
      <vt:lpstr>Approximate SNR</vt:lpstr>
      <vt:lpstr>Example of Low SNR Recording</vt:lpstr>
      <vt:lpstr>Comments</vt:lpstr>
      <vt:lpstr>SEXTA System for IOTA Mid-Atlantic</vt:lpstr>
      <vt:lpstr>EXTA Box for IOTA Mid-Atlantic</vt:lpstr>
      <vt:lpstr>What Is It?</vt:lpstr>
      <vt:lpstr>Why Do We Need It?</vt:lpstr>
      <vt:lpstr>Controls and Inputs</vt:lpstr>
      <vt:lpstr>Display</vt:lpstr>
      <vt:lpstr>Video—Stellacam EX with Integration</vt:lpstr>
      <vt:lpstr>Example Image with Kiwi</vt:lpstr>
      <vt:lpstr>Example Image with Kiwi</vt:lpstr>
      <vt:lpstr>Example Image with Kiwi</vt:lpstr>
      <vt:lpstr>Demonstration of Operation</vt:lpstr>
      <vt:lpstr>Near-term Use Plans</vt:lpstr>
      <vt:lpstr>Want to Borrow 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Speed Data Collection</dc:title>
  <dc:creator>admin</dc:creator>
  <cp:lastModifiedBy>admin</cp:lastModifiedBy>
  <cp:revision>61</cp:revision>
  <dcterms:created xsi:type="dcterms:W3CDTF">2016-07-07T01:06:53Z</dcterms:created>
  <dcterms:modified xsi:type="dcterms:W3CDTF">2016-11-18T02:37:53Z</dcterms:modified>
</cp:coreProperties>
</file>